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3"/>
  </p:notesMasterIdLst>
  <p:sldIdLst>
    <p:sldId id="263" r:id="rId5"/>
    <p:sldId id="258" r:id="rId6"/>
    <p:sldId id="302"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300" r:id="rId42"/>
  </p:sldIdLst>
  <p:sldSz cx="12192000" cy="6858000"/>
  <p:notesSz cx="6858000" cy="9144000"/>
  <p:custDataLst>
    <p:tags r:id="rId44"/>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0FE2534-7F97-4C4B-B278-D07FAD50FAD8}">
          <p14:sldIdLst>
            <p14:sldId id="263"/>
            <p14:sldId id="258"/>
            <p14:sldId id="302"/>
            <p14:sldId id="265"/>
            <p14:sldId id="266"/>
            <p14:sldId id="267"/>
            <p14:sldId id="268"/>
            <p14:sldId id="269"/>
            <p14:sldId id="270"/>
          </p14:sldIdLst>
        </p14:section>
        <p14:section name="Abschnitt ohne Titel" id="{B718854D-2833-4520-AE28-530F1A061AF7}">
          <p14:sldIdLst>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300"/>
          </p14:sldIdLst>
        </p14:section>
      </p14:sectionLst>
    </p:ext>
    <p:ext uri="{EFAFB233-063F-42B5-8137-9DF3F51BA10A}">
      <p15:sldGuideLst xmlns:p15="http://schemas.microsoft.com/office/powerpoint/2012/main">
        <p15:guide id="1" orient="horz" pos="210">
          <p15:clr>
            <a:srgbClr val="A4A3A4"/>
          </p15:clr>
        </p15:guide>
        <p15:guide id="2" orient="horz" pos="3838">
          <p15:clr>
            <a:srgbClr val="A4A3A4"/>
          </p15:clr>
        </p15:guide>
        <p15:guide id="3" orient="horz" pos="981">
          <p15:clr>
            <a:srgbClr val="A4A3A4"/>
          </p15:clr>
        </p15:guide>
        <p15:guide id="4" orient="horz" pos="2478">
          <p15:clr>
            <a:srgbClr val="A4A3A4"/>
          </p15:clr>
        </p15:guide>
        <p15:guide id="5" pos="211">
          <p15:clr>
            <a:srgbClr val="A4A3A4"/>
          </p15:clr>
        </p15:guide>
        <p15:guide id="6" pos="7469">
          <p15:clr>
            <a:srgbClr val="A4A3A4"/>
          </p15:clr>
        </p15:guide>
        <p15:guide id="7" pos="6947">
          <p15:clr>
            <a:srgbClr val="A4A3A4"/>
          </p15:clr>
        </p15:guide>
        <p15:guide id="8"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A0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603" autoAdjust="0"/>
  </p:normalViewPr>
  <p:slideViewPr>
    <p:cSldViewPr showGuides="1">
      <p:cViewPr varScale="1">
        <p:scale>
          <a:sx n="119" d="100"/>
          <a:sy n="119" d="100"/>
        </p:scale>
        <p:origin x="96" y="240"/>
      </p:cViewPr>
      <p:guideLst>
        <p:guide orient="horz" pos="210"/>
        <p:guide orient="horz" pos="3838"/>
        <p:guide orient="horz" pos="981"/>
        <p:guide orient="horz" pos="2478"/>
        <p:guide pos="211"/>
        <p:guide pos="7469"/>
        <p:guide pos="6947"/>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E19A9B-F41E-4663-9DC5-20914585F568}" type="datetimeFigureOut">
              <a:rPr lang="de-DE" smtClean="0"/>
              <a:t>01.06.2022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F40EC-D7E6-4560-83F9-F4B5F2AB5A92}" type="slidenum">
              <a:rPr lang="de-DE" smtClean="0"/>
              <a:t>‹Nr.›</a:t>
            </a:fld>
            <a:endParaRPr lang="de-DE"/>
          </a:p>
        </p:txBody>
      </p:sp>
    </p:spTree>
    <p:extLst>
      <p:ext uri="{BB962C8B-B14F-4D97-AF65-F5344CB8AC3E}">
        <p14:creationId xmlns:p14="http://schemas.microsoft.com/office/powerpoint/2010/main" val="1025485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1</a:t>
            </a:fld>
            <a:endParaRPr lang="de-DE" dirty="0"/>
          </a:p>
        </p:txBody>
      </p:sp>
    </p:spTree>
    <p:extLst>
      <p:ext uri="{BB962C8B-B14F-4D97-AF65-F5344CB8AC3E}">
        <p14:creationId xmlns:p14="http://schemas.microsoft.com/office/powerpoint/2010/main" val="137833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shows key concepts in PowerApps Canvas Apps. You may choose to explain these concepts by directly showing them in action in a browser.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9149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36158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067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7585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3243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9600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738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2</a:t>
            </a:fld>
            <a:endParaRPr lang="de-DE" dirty="0"/>
          </a:p>
        </p:txBody>
      </p:sp>
    </p:spTree>
    <p:extLst>
      <p:ext uri="{BB962C8B-B14F-4D97-AF65-F5344CB8AC3E}">
        <p14:creationId xmlns:p14="http://schemas.microsoft.com/office/powerpoint/2010/main" val="11749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7765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48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A3C8B-716E-46EE-9671-00E6814F38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27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31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840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375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latin typeface="Calibri" panose="020F0502020204030204"/>
              </a:rPr>
              <a:t>Microsoft Envision 2016</a:t>
            </a: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latin typeface="Calibri" panose="020F0502020204030204"/>
              </a:rPr>
              <a:pPr defTabSz="931774">
                <a:defRPr/>
              </a:pPr>
              <a:t>6/8/2022 10:49 AM</a:t>
            </a:fld>
            <a:endParaRPr lang="en-US" sz="1800" kern="0">
              <a:solidFill>
                <a:sysClr val="windowText" lastClr="000000"/>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latin typeface="Calibri" panose="020F0502020204030204"/>
              </a:rPr>
              <a:pPr defTabSz="931774">
                <a:defRPr/>
              </a:pPr>
              <a:t>9</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1342776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k_Titel blau">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77793799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261"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248"/>
            <a:ext cx="12192886" cy="6858000"/>
          </a:xfrm>
          <a:prstGeom prst="rect">
            <a:avLst/>
          </a:prstGeom>
        </p:spPr>
      </p:pic>
      <p:sp>
        <p:nvSpPr>
          <p:cNvPr id="2" name="Titel 1"/>
          <p:cNvSpPr>
            <a:spLocks noGrp="1"/>
          </p:cNvSpPr>
          <p:nvPr>
            <p:ph type="ctrTitle" hasCustomPrompt="1"/>
          </p:nvPr>
        </p:nvSpPr>
        <p:spPr bwMode="gray">
          <a:xfrm>
            <a:off x="670984" y="809297"/>
            <a:ext cx="8930216" cy="1107996"/>
          </a:xfrm>
          <a:noFill/>
        </p:spPr>
        <p:txBody>
          <a:bodyPr anchor="t"/>
          <a:lstStyle>
            <a:lvl1pPr algn="l">
              <a:spcAft>
                <a:spcPts val="0"/>
              </a:spcAft>
              <a:defRPr sz="3600">
                <a:solidFill>
                  <a:schemeClr val="bg1"/>
                </a:solidFill>
              </a:defRPr>
            </a:lvl1pPr>
          </a:lstStyle>
          <a:p>
            <a:r>
              <a:rPr lang="de-DE" dirty="0" smtClean="0"/>
              <a:t>Prägnanter Titel </a:t>
            </a:r>
            <a:br>
              <a:rPr lang="de-DE" dirty="0" smtClean="0"/>
            </a:br>
            <a:r>
              <a:rPr lang="de-DE" dirty="0" smtClean="0"/>
              <a:t>der Präsentation</a:t>
            </a:r>
            <a:endParaRPr lang="de-DE" dirty="0"/>
          </a:p>
        </p:txBody>
      </p:sp>
      <p:sp>
        <p:nvSpPr>
          <p:cNvPr id="3" name="Untertitel 2"/>
          <p:cNvSpPr>
            <a:spLocks noGrp="1"/>
          </p:cNvSpPr>
          <p:nvPr>
            <p:ph type="subTitle" idx="1" hasCustomPrompt="1"/>
          </p:nvPr>
        </p:nvSpPr>
        <p:spPr bwMode="gray">
          <a:xfrm>
            <a:off x="670986" y="1988840"/>
            <a:ext cx="8930215" cy="276999"/>
          </a:xfrm>
          <a:noFill/>
        </p:spPr>
        <p:txBody>
          <a:bodyPr>
            <a:spAutoFit/>
          </a:bodyPr>
          <a:lstStyle>
            <a:lvl1pPr marL="0" indent="0" algn="l">
              <a:spcBef>
                <a:spcPts val="0"/>
              </a:spcBef>
              <a:spcAft>
                <a:spcPts val="0"/>
              </a:spcAft>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Ergänzender Untertitel</a:t>
            </a:r>
            <a:endParaRPr lang="de-DE" dirty="0"/>
          </a:p>
        </p:txBody>
      </p:sp>
      <p:sp>
        <p:nvSpPr>
          <p:cNvPr id="44" name="Textplatzhalter 43"/>
          <p:cNvSpPr>
            <a:spLocks noGrp="1"/>
          </p:cNvSpPr>
          <p:nvPr>
            <p:ph type="body" sz="quarter" idx="10" hasCustomPrompt="1"/>
          </p:nvPr>
        </p:nvSpPr>
        <p:spPr bwMode="gray">
          <a:xfrm>
            <a:off x="670985" y="2708922"/>
            <a:ext cx="8930215" cy="430887"/>
          </a:xfrm>
          <a:noFill/>
        </p:spPr>
        <p:txBody>
          <a:bodyPr>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Tree>
    <p:extLst>
      <p:ext uri="{BB962C8B-B14F-4D97-AF65-F5344CB8AC3E}">
        <p14:creationId xmlns:p14="http://schemas.microsoft.com/office/powerpoint/2010/main" val="22305196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78428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8" y="2084173"/>
            <a:ext cx="8964248" cy="1077064"/>
          </a:xfrm>
          <a:noFill/>
        </p:spPr>
        <p:txBody>
          <a:bodyPr wrap="square" tIns="91440" bIns="91440" anchor="t" anchorCtr="0">
            <a:spAutoFit/>
          </a:bodyPr>
          <a:lstStyle>
            <a:lvl1pPr>
              <a:defRPr sz="6468" spc="-99" baseline="0">
                <a:gradFill>
                  <a:gsLst>
                    <a:gs pos="100000">
                      <a:schemeClr val="tx1"/>
                    </a:gs>
                    <a:gs pos="0">
                      <a:schemeClr val="tx1"/>
                    </a:gs>
                  </a:gsLst>
                  <a:lin ang="5400000" scaled="0"/>
                </a:gradFill>
              </a:defRPr>
            </a:lvl1pPr>
          </a:lstStyle>
          <a:p>
            <a:r>
              <a:rPr lang="en-US"/>
              <a:t>Section title</a:t>
            </a:r>
          </a:p>
        </p:txBody>
      </p:sp>
      <p:sp>
        <p:nvSpPr>
          <p:cNvPr id="3" name="Freeform 2"/>
          <p:cNvSpPr/>
          <p:nvPr userDrawn="1"/>
        </p:nvSpPr>
        <p:spPr bwMode="auto">
          <a:xfrm>
            <a:off x="7978474" y="2"/>
            <a:ext cx="4213529" cy="6858623"/>
          </a:xfrm>
          <a:custGeom>
            <a:avLst/>
            <a:gdLst>
              <a:gd name="connsiteX0" fmla="*/ 3108906 w 4298019"/>
              <a:gd name="connsiteY0" fmla="*/ 0 h 6995160"/>
              <a:gd name="connsiteX1" fmla="*/ 4298019 w 4298019"/>
              <a:gd name="connsiteY1" fmla="*/ 0 h 6995160"/>
              <a:gd name="connsiteX2" fmla="*/ 4298019 w 4298019"/>
              <a:gd name="connsiteY2" fmla="*/ 6995160 h 6995160"/>
              <a:gd name="connsiteX3" fmla="*/ 0 w 4298019"/>
              <a:gd name="connsiteY3" fmla="*/ 6995160 h 6995160"/>
              <a:gd name="connsiteX4" fmla="*/ 0 w 4298019"/>
              <a:gd name="connsiteY4" fmla="*/ 6994840 h 6995160"/>
              <a:gd name="connsiteX5" fmla="*/ 1440123 w 4298019"/>
              <a:gd name="connsiteY5" fmla="*/ 6994840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8019" h="6995160">
                <a:moveTo>
                  <a:pt x="3108906" y="0"/>
                </a:moveTo>
                <a:lnTo>
                  <a:pt x="4298019" y="0"/>
                </a:lnTo>
                <a:lnTo>
                  <a:pt x="4298019" y="6995160"/>
                </a:lnTo>
                <a:lnTo>
                  <a:pt x="0" y="6995160"/>
                </a:lnTo>
                <a:lnTo>
                  <a:pt x="0" y="6994840"/>
                </a:lnTo>
                <a:lnTo>
                  <a:pt x="1440123" y="6994840"/>
                </a:lnTo>
                <a:close/>
              </a:path>
            </a:pathLst>
          </a:cu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8" tIns="143351" rIns="179188" bIns="143351" numCol="1" spcCol="0" rtlCol="0" fromWordArt="0" anchor="t" anchorCtr="0" forceAA="0" compatLnSpc="1">
            <a:prstTxWarp prst="textNoShape">
              <a:avLst/>
            </a:prstTxWarp>
            <a:noAutofit/>
          </a:bodyPr>
          <a:lstStyle/>
          <a:p>
            <a:pPr marL="0" marR="0" lvl="0" indent="0" algn="ctr" defTabSz="91373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37501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11176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37065506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18585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k_Titel weiß">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76523100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281"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 y="249"/>
            <a:ext cx="12192443" cy="6857751"/>
          </a:xfrm>
          <a:prstGeom prst="rect">
            <a:avLst/>
          </a:prstGeom>
        </p:spPr>
      </p:pic>
      <p:sp>
        <p:nvSpPr>
          <p:cNvPr id="2" name="Titel 1"/>
          <p:cNvSpPr>
            <a:spLocks noGrp="1"/>
          </p:cNvSpPr>
          <p:nvPr>
            <p:ph type="ctrTitle" hasCustomPrompt="1"/>
          </p:nvPr>
        </p:nvSpPr>
        <p:spPr bwMode="gray">
          <a:xfrm>
            <a:off x="670985" y="809297"/>
            <a:ext cx="8930215" cy="1107996"/>
          </a:xfrm>
        </p:spPr>
        <p:txBody>
          <a:bodyPr anchor="t"/>
          <a:lstStyle>
            <a:lvl1pPr algn="l">
              <a:spcAft>
                <a:spcPts val="0"/>
              </a:spcAft>
              <a:defRPr sz="3600">
                <a:solidFill>
                  <a:schemeClr val="accent5"/>
                </a:solidFill>
              </a:defRPr>
            </a:lvl1pPr>
          </a:lstStyle>
          <a:p>
            <a:r>
              <a:rPr lang="de-DE" dirty="0" smtClean="0"/>
              <a:t>Prägnanter Titel </a:t>
            </a:r>
            <a:br>
              <a:rPr lang="de-DE" dirty="0" smtClean="0"/>
            </a:br>
            <a:r>
              <a:rPr lang="de-DE" dirty="0" smtClean="0"/>
              <a:t>der Präsentation</a:t>
            </a:r>
            <a:endParaRPr lang="de-DE" dirty="0"/>
          </a:p>
        </p:txBody>
      </p:sp>
      <p:sp>
        <p:nvSpPr>
          <p:cNvPr id="3" name="Untertitel 2"/>
          <p:cNvSpPr>
            <a:spLocks noGrp="1"/>
          </p:cNvSpPr>
          <p:nvPr>
            <p:ph type="subTitle" idx="1" hasCustomPrompt="1"/>
          </p:nvPr>
        </p:nvSpPr>
        <p:spPr bwMode="gray">
          <a:xfrm>
            <a:off x="670986" y="1988840"/>
            <a:ext cx="8930215" cy="276999"/>
          </a:xfrm>
        </p:spPr>
        <p:txBody>
          <a:bodyPr>
            <a:spAutoFit/>
          </a:bodyPr>
          <a:lstStyle>
            <a:lvl1pPr marL="0" indent="0" algn="l">
              <a:spcBef>
                <a:spcPts val="0"/>
              </a:spcBef>
              <a:spcAft>
                <a:spcPts val="0"/>
              </a:spcAft>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Ergänzender Untertitel</a:t>
            </a:r>
            <a:endParaRPr lang="de-DE" dirty="0"/>
          </a:p>
        </p:txBody>
      </p:sp>
      <p:sp>
        <p:nvSpPr>
          <p:cNvPr id="44" name="Textplatzhalter 43"/>
          <p:cNvSpPr>
            <a:spLocks noGrp="1"/>
          </p:cNvSpPr>
          <p:nvPr>
            <p:ph type="body" sz="quarter" idx="10" hasCustomPrompt="1"/>
          </p:nvPr>
        </p:nvSpPr>
        <p:spPr bwMode="gray">
          <a:xfrm>
            <a:off x="670984" y="2708922"/>
            <a:ext cx="8929405" cy="430887"/>
          </a:xfrm>
        </p:spPr>
        <p:txBody>
          <a:bodyPr>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Tree>
    <p:extLst>
      <p:ext uri="{BB962C8B-B14F-4D97-AF65-F5344CB8AC3E}">
        <p14:creationId xmlns:p14="http://schemas.microsoft.com/office/powerpoint/2010/main" val="25662996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k_Titel 1 stripe">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31755098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330"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9" name="Grafik 8"/>
          <p:cNvPicPr>
            <a:picLocks noChangeAspect="1"/>
          </p:cNvPicPr>
          <p:nvPr userDrawn="1"/>
        </p:nvPicPr>
        <p:blipFill rotWithShape="1">
          <a:blip r:embed="rId6" cstate="print">
            <a:extLst>
              <a:ext uri="{28A0092B-C50C-407E-A947-70E740481C1C}">
                <a14:useLocalDpi xmlns:a14="http://schemas.microsoft.com/office/drawing/2010/main" val="0"/>
              </a:ext>
            </a:extLst>
          </a:blip>
          <a:srcRect t="35679" b="8044"/>
          <a:stretch/>
        </p:blipFill>
        <p:spPr>
          <a:xfrm>
            <a:off x="0" y="0"/>
            <a:ext cx="12192000" cy="6858000"/>
          </a:xfrm>
          <a:prstGeom prst="rect">
            <a:avLst/>
          </a:prstGeom>
        </p:spPr>
      </p:pic>
      <p:pic>
        <p:nvPicPr>
          <p:cNvPr id="4" name="Grafik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3753038"/>
            <a:ext cx="11654798" cy="2723965"/>
          </a:xfrm>
          <a:prstGeom prst="rect">
            <a:avLst/>
          </a:prstGeom>
        </p:spPr>
      </p:pic>
      <p:sp>
        <p:nvSpPr>
          <p:cNvPr id="44" name="Textplatzhalter 43"/>
          <p:cNvSpPr>
            <a:spLocks noGrp="1"/>
          </p:cNvSpPr>
          <p:nvPr>
            <p:ph type="body" sz="quarter" idx="10" hasCustomPrompt="1"/>
          </p:nvPr>
        </p:nvSpPr>
        <p:spPr bwMode="gray">
          <a:xfrm>
            <a:off x="550050" y="5302370"/>
            <a:ext cx="9560526" cy="430887"/>
          </a:xfrm>
          <a:noFill/>
        </p:spPr>
        <p:txBody>
          <a:bodyPr wrap="square">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
        <p:nvSpPr>
          <p:cNvPr id="3" name="Untertitel 2"/>
          <p:cNvSpPr>
            <a:spLocks noGrp="1"/>
          </p:cNvSpPr>
          <p:nvPr>
            <p:ph type="subTitle" idx="1" hasCustomPrompt="1"/>
          </p:nvPr>
        </p:nvSpPr>
        <p:spPr bwMode="gray">
          <a:xfrm>
            <a:off x="550050" y="4869161"/>
            <a:ext cx="9560526" cy="249299"/>
          </a:xfrm>
          <a:noFill/>
        </p:spPr>
        <p:txBody>
          <a:bodyPr wrap="square">
            <a:spAutoFit/>
          </a:bodyPr>
          <a:lstStyle>
            <a:lvl1pPr marL="0" indent="0" algn="l">
              <a:lnSpc>
                <a:spcPct val="90000"/>
              </a:lnSpc>
              <a:spcBef>
                <a:spcPts val="0"/>
              </a:spcBef>
              <a:spcAft>
                <a:spcPts val="0"/>
              </a:spcAft>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Ergänzender Untertitel</a:t>
            </a:r>
            <a:endParaRPr lang="de-DE" dirty="0"/>
          </a:p>
        </p:txBody>
      </p:sp>
      <p:sp>
        <p:nvSpPr>
          <p:cNvPr id="2" name="Titel 1"/>
          <p:cNvSpPr>
            <a:spLocks noGrp="1"/>
          </p:cNvSpPr>
          <p:nvPr>
            <p:ph type="ctrTitle" hasCustomPrompt="1"/>
          </p:nvPr>
        </p:nvSpPr>
        <p:spPr bwMode="gray">
          <a:xfrm>
            <a:off x="550050" y="4033640"/>
            <a:ext cx="9560526" cy="830997"/>
          </a:xfrm>
          <a:noFill/>
        </p:spPr>
        <p:txBody>
          <a:bodyPr anchor="t"/>
          <a:lstStyle>
            <a:lvl1pPr algn="l">
              <a:lnSpc>
                <a:spcPct val="90000"/>
              </a:lnSpc>
              <a:spcAft>
                <a:spcPts val="0"/>
              </a:spcAft>
              <a:defRPr sz="3000">
                <a:solidFill>
                  <a:schemeClr val="bg1"/>
                </a:solidFill>
              </a:defRPr>
            </a:lvl1pPr>
          </a:lstStyle>
          <a:p>
            <a:r>
              <a:rPr lang="de-DE" dirty="0" smtClean="0"/>
              <a:t>Präsentationstitel</a:t>
            </a:r>
            <a:br>
              <a:rPr lang="de-DE" dirty="0" smtClean="0"/>
            </a:br>
            <a:r>
              <a:rPr lang="de-DE" dirty="0" smtClean="0"/>
              <a:t>Foto im Master austauschbar (</a:t>
            </a:r>
            <a:r>
              <a:rPr lang="de-DE" smtClean="0"/>
              <a:t>tk Bildsprache)</a:t>
            </a:r>
            <a:endParaRPr lang="de-DE" dirty="0"/>
          </a:p>
        </p:txBody>
      </p:sp>
    </p:spTree>
    <p:extLst>
      <p:ext uri="{BB962C8B-B14F-4D97-AF65-F5344CB8AC3E}">
        <p14:creationId xmlns:p14="http://schemas.microsoft.com/office/powerpoint/2010/main" val="641157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k_Titel 3 stripe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05200576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07"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0" name="Grafik 9"/>
          <p:cNvPicPr>
            <a:picLocks noChangeAspect="1"/>
          </p:cNvPicPr>
          <p:nvPr userDrawn="1"/>
        </p:nvPicPr>
        <p:blipFill rotWithShape="1">
          <a:blip r:embed="rId6" cstate="print">
            <a:extLst>
              <a:ext uri="{28A0092B-C50C-407E-A947-70E740481C1C}">
                <a14:useLocalDpi xmlns:a14="http://schemas.microsoft.com/office/drawing/2010/main" val="0"/>
              </a:ext>
            </a:extLst>
          </a:blip>
          <a:srcRect t="35679" b="8044"/>
          <a:stretch/>
        </p:blipFill>
        <p:spPr>
          <a:xfrm>
            <a:off x="0" y="0"/>
            <a:ext cx="12192000" cy="6858000"/>
          </a:xfrm>
          <a:prstGeom prst="rect">
            <a:avLst/>
          </a:prstGeom>
        </p:spPr>
      </p:pic>
      <p:sp>
        <p:nvSpPr>
          <p:cNvPr id="44" name="Textplatzhalter 43"/>
          <p:cNvSpPr>
            <a:spLocks noGrp="1"/>
          </p:cNvSpPr>
          <p:nvPr>
            <p:ph type="body" sz="quarter" idx="10" hasCustomPrompt="1"/>
          </p:nvPr>
        </p:nvSpPr>
        <p:spPr>
          <a:xfrm>
            <a:off x="0" y="2043916"/>
            <a:ext cx="7751763" cy="634456"/>
          </a:xfrm>
          <a:solidFill>
            <a:schemeClr val="accent5"/>
          </a:solidFill>
        </p:spPr>
        <p:txBody>
          <a:bodyPr wrap="none" lIns="648000" tIns="100800" rIns="648000" bIns="100800">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
        <p:nvSpPr>
          <p:cNvPr id="2" name="Titel 1"/>
          <p:cNvSpPr>
            <a:spLocks noGrp="1"/>
          </p:cNvSpPr>
          <p:nvPr>
            <p:ph type="ctrTitle" hasCustomPrompt="1"/>
          </p:nvPr>
        </p:nvSpPr>
        <p:spPr>
          <a:xfrm>
            <a:off x="1" y="656692"/>
            <a:ext cx="4069027" cy="621612"/>
          </a:xfrm>
          <a:solidFill>
            <a:schemeClr val="accent5"/>
          </a:solidFill>
        </p:spPr>
        <p:txBody>
          <a:bodyPr wrap="none" lIns="648000" tIns="79200" rIns="648000" bIns="79200">
            <a:spAutoFit/>
          </a:bodyPr>
          <a:lstStyle>
            <a:lvl1pPr algn="l">
              <a:spcAft>
                <a:spcPts val="0"/>
              </a:spcAft>
              <a:defRPr sz="3000" baseline="0">
                <a:solidFill>
                  <a:schemeClr val="bg1"/>
                </a:solidFill>
              </a:defRPr>
            </a:lvl1pPr>
          </a:lstStyle>
          <a:p>
            <a:r>
              <a:rPr lang="de-DE" dirty="0" smtClean="0"/>
              <a:t>Präsentationstitel</a:t>
            </a:r>
            <a:endParaRPr lang="de-DE" dirty="0"/>
          </a:p>
        </p:txBody>
      </p:sp>
      <p:sp>
        <p:nvSpPr>
          <p:cNvPr id="3" name="Untertitel 2"/>
          <p:cNvSpPr>
            <a:spLocks noGrp="1"/>
          </p:cNvSpPr>
          <p:nvPr>
            <p:ph type="subTitle" idx="1" hasCustomPrompt="1"/>
          </p:nvPr>
        </p:nvSpPr>
        <p:spPr>
          <a:xfrm>
            <a:off x="1" y="1350304"/>
            <a:ext cx="8686317" cy="621612"/>
          </a:xfrm>
          <a:solidFill>
            <a:schemeClr val="accent5"/>
          </a:solidFill>
        </p:spPr>
        <p:txBody>
          <a:bodyPr wrap="none" lIns="648000" tIns="79200" rIns="648000" bIns="79200">
            <a:spAutoFit/>
          </a:bodyPr>
          <a:lstStyle>
            <a:lvl1pPr marL="0" marR="0" indent="0" algn="l" defTabSz="914400" rtl="0" eaLnBrk="1" fontAlgn="auto" latinLnBrk="0" hangingPunct="1">
              <a:lnSpc>
                <a:spcPct val="100000"/>
              </a:lnSpc>
              <a:spcBef>
                <a:spcPts val="1200"/>
              </a:spcBef>
              <a:spcAft>
                <a:spcPts val="0"/>
              </a:spcAft>
              <a:buClr>
                <a:schemeClr val="accent5"/>
              </a:buClr>
              <a:buSzTx/>
              <a:buFont typeface="Arial" panose="020B0604020202020204" pitchFamily="34" charset="0"/>
              <a:buNone/>
              <a:tabLst/>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Foto im Master austauschbar (</a:t>
            </a:r>
            <a:r>
              <a:rPr lang="de-DE" smtClean="0"/>
              <a:t>tk Bildsprache)</a:t>
            </a:r>
            <a:endParaRPr lang="de-DE" dirty="0" smtClean="0"/>
          </a:p>
        </p:txBody>
      </p:sp>
      <p:pic>
        <p:nvPicPr>
          <p:cNvPr id="9" name="Grafik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33184" y="4623856"/>
            <a:ext cx="11527200" cy="1714298"/>
          </a:xfrm>
          <a:prstGeom prst="rect">
            <a:avLst/>
          </a:prstGeom>
        </p:spPr>
      </p:pic>
    </p:spTree>
    <p:extLst>
      <p:ext uri="{BB962C8B-B14F-4D97-AF65-F5344CB8AC3E}">
        <p14:creationId xmlns:p14="http://schemas.microsoft.com/office/powerpoint/2010/main" val="6514447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k_Überschrift +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34434" y="260351"/>
            <a:ext cx="11519999" cy="338554"/>
          </a:xfrm>
        </p:spPr>
        <p:txBody>
          <a:bodyPr/>
          <a:lstStyle>
            <a:lvl1pPr>
              <a:defRPr/>
            </a:lvl1pPr>
          </a:lstStyle>
          <a:p>
            <a:r>
              <a:rPr lang="de-DE" dirty="0" smtClean="0"/>
              <a:t>Headline max. zweizeilig 22 </a:t>
            </a:r>
            <a:r>
              <a:rPr lang="de-DE" dirty="0" err="1" smtClean="0"/>
              <a:t>pt</a:t>
            </a:r>
            <a:r>
              <a:rPr lang="de-DE" dirty="0" smtClean="0"/>
              <a:t> </a:t>
            </a:r>
            <a:r>
              <a:rPr lang="de-DE" dirty="0" err="1" smtClean="0"/>
              <a:t>tk</a:t>
            </a:r>
            <a:r>
              <a:rPr lang="de-DE" dirty="0" smtClean="0"/>
              <a:t> Brand Blue (</a:t>
            </a:r>
            <a:r>
              <a:rPr lang="de-DE" dirty="0" err="1" smtClean="0"/>
              <a:t>Subline</a:t>
            </a:r>
            <a:r>
              <a:rPr lang="de-DE" dirty="0" smtClean="0"/>
              <a:t> einzeilig 18 </a:t>
            </a:r>
            <a:r>
              <a:rPr lang="de-DE" dirty="0" err="1" smtClean="0"/>
              <a:t>pt</a:t>
            </a:r>
            <a:r>
              <a:rPr lang="de-DE" dirty="0" smtClean="0"/>
              <a:t> grau)</a:t>
            </a:r>
            <a:endParaRPr lang="de-DE" dirty="0"/>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extplatzhalter 7"/>
          <p:cNvSpPr>
            <a:spLocks noGrp="1"/>
          </p:cNvSpPr>
          <p:nvPr>
            <p:ph type="body" sz="quarter" idx="12" hasCustomPrompt="1"/>
          </p:nvPr>
        </p:nvSpPr>
        <p:spPr>
          <a:xfrm>
            <a:off x="334438" y="6164399"/>
            <a:ext cx="10706097" cy="144922"/>
          </a:xfrm>
          <a:noFill/>
          <a:ln w="19050">
            <a:noFill/>
            <a:miter lim="800000"/>
            <a:headEnd/>
            <a:tailEnd/>
          </a:ln>
        </p:spPr>
        <p:txBody>
          <a:bodyPr vert="horz" wrap="square" lIns="0" tIns="0" rIns="0" bIns="0" rtlCol="0" anchor="b">
            <a:noAutofit/>
          </a:bodyPr>
          <a:lstStyle>
            <a:lvl1pPr marL="180000" indent="-180000">
              <a:lnSpc>
                <a:spcPct val="90000"/>
              </a:lnSpc>
              <a:spcBef>
                <a:spcPts val="0"/>
              </a:spcBef>
              <a:spcAft>
                <a:spcPts val="0"/>
              </a:spcAft>
              <a:buNone/>
              <a:defRPr lang="de-DE" sz="800" dirty="0" smtClean="0">
                <a:solidFill>
                  <a:schemeClr val="tx1"/>
                </a:solidFill>
                <a:latin typeface="TKTypeMedium" panose="020B0603040202020204" pitchFamily="34" charset="0"/>
              </a:defRPr>
            </a:lvl1pPr>
            <a:lvl2pPr marL="180975" indent="0">
              <a:buNone/>
              <a:defRPr lang="de-DE" sz="800" dirty="0" smtClean="0">
                <a:solidFill>
                  <a:schemeClr val="tx2"/>
                </a:solidFill>
              </a:defRPr>
            </a:lvl2pPr>
            <a:lvl3pPr marL="361950" indent="0">
              <a:buNone/>
              <a:defRPr lang="de-DE" sz="800" dirty="0" smtClean="0">
                <a:solidFill>
                  <a:schemeClr val="tx2"/>
                </a:solidFill>
              </a:defRPr>
            </a:lvl3pPr>
            <a:lvl4pPr marL="534988" indent="0">
              <a:buNone/>
              <a:defRPr lang="de-DE" sz="800" dirty="0" smtClean="0">
                <a:solidFill>
                  <a:schemeClr val="tx2"/>
                </a:solidFill>
              </a:defRPr>
            </a:lvl4pPr>
            <a:lvl5pPr marL="715962" indent="0">
              <a:buNone/>
              <a:defRPr lang="de-DE" sz="800" dirty="0">
                <a:solidFill>
                  <a:schemeClr val="tx2"/>
                </a:solidFill>
              </a:defRPr>
            </a:lvl5pPr>
          </a:lstStyle>
          <a:p>
            <a:pPr marL="0" lvl="0" indent="0">
              <a:lnSpc>
                <a:spcPct val="100000"/>
              </a:lnSpc>
              <a:buClr>
                <a:schemeClr val="tx2"/>
              </a:buClr>
            </a:pPr>
            <a:r>
              <a:rPr lang="de-DE" dirty="0" smtClean="0"/>
              <a:t>Platzhalter Quellenangabe und Fußnote: Fußnoten nummeriert (keine *)</a:t>
            </a:r>
          </a:p>
        </p:txBody>
      </p:sp>
    </p:spTree>
    <p:extLst>
      <p:ext uri="{BB962C8B-B14F-4D97-AF65-F5344CB8AC3E}">
        <p14:creationId xmlns:p14="http://schemas.microsoft.com/office/powerpoint/2010/main" val="20922155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k_Überschrift + Text +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332893" y="1520824"/>
            <a:ext cx="5521540" cy="45360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extplatzhalter 7"/>
          <p:cNvSpPr>
            <a:spLocks noGrp="1"/>
          </p:cNvSpPr>
          <p:nvPr>
            <p:ph type="body" sz="quarter" idx="12" hasCustomPrompt="1"/>
          </p:nvPr>
        </p:nvSpPr>
        <p:spPr>
          <a:xfrm>
            <a:off x="334438" y="6163803"/>
            <a:ext cx="10706097" cy="144922"/>
          </a:xfrm>
          <a:noFill/>
          <a:ln w="19050">
            <a:noFill/>
            <a:miter lim="800000"/>
            <a:headEnd/>
            <a:tailEnd/>
          </a:ln>
        </p:spPr>
        <p:txBody>
          <a:bodyPr vert="horz" wrap="square" lIns="0" tIns="0" rIns="0" bIns="0" rtlCol="0" anchor="b">
            <a:noAutofit/>
          </a:bodyPr>
          <a:lstStyle>
            <a:lvl1pPr marL="180000" indent="-180000">
              <a:lnSpc>
                <a:spcPct val="90000"/>
              </a:lnSpc>
              <a:spcBef>
                <a:spcPts val="0"/>
              </a:spcBef>
              <a:spcAft>
                <a:spcPts val="0"/>
              </a:spcAft>
              <a:buNone/>
              <a:defRPr lang="de-DE" sz="800" dirty="0" smtClean="0">
                <a:solidFill>
                  <a:schemeClr val="tx1"/>
                </a:solidFill>
                <a:latin typeface="TKTypeMedium" panose="020B0603040202020204" pitchFamily="34" charset="0"/>
              </a:defRPr>
            </a:lvl1pPr>
            <a:lvl2pPr marL="180975" indent="0">
              <a:buNone/>
              <a:defRPr lang="de-DE" sz="800" dirty="0" smtClean="0">
                <a:solidFill>
                  <a:schemeClr val="tx2"/>
                </a:solidFill>
              </a:defRPr>
            </a:lvl2pPr>
            <a:lvl3pPr marL="361950" indent="0">
              <a:buNone/>
              <a:defRPr lang="de-DE" sz="800" dirty="0" smtClean="0">
                <a:solidFill>
                  <a:schemeClr val="tx2"/>
                </a:solidFill>
              </a:defRPr>
            </a:lvl3pPr>
            <a:lvl4pPr marL="534988" indent="0">
              <a:buNone/>
              <a:defRPr lang="de-DE" sz="800" dirty="0" smtClean="0">
                <a:solidFill>
                  <a:schemeClr val="tx2"/>
                </a:solidFill>
              </a:defRPr>
            </a:lvl4pPr>
            <a:lvl5pPr marL="715962" indent="0">
              <a:buNone/>
              <a:defRPr lang="de-DE" sz="800" dirty="0">
                <a:solidFill>
                  <a:schemeClr val="tx2"/>
                </a:solidFill>
              </a:defRPr>
            </a:lvl5pPr>
          </a:lstStyle>
          <a:p>
            <a:pPr marL="0" lvl="0" indent="0">
              <a:lnSpc>
                <a:spcPct val="100000"/>
              </a:lnSpc>
              <a:buClr>
                <a:schemeClr val="tx2"/>
              </a:buClr>
            </a:pPr>
            <a:r>
              <a:rPr lang="de-DE" dirty="0" smtClean="0"/>
              <a:t>Platzhalter Quellenangabe und Fußnote: Fußnoten nummeriert (keine *)</a:t>
            </a:r>
          </a:p>
        </p:txBody>
      </p:sp>
      <p:sp>
        <p:nvSpPr>
          <p:cNvPr id="4" name="Titel 3"/>
          <p:cNvSpPr>
            <a:spLocks noGrp="1"/>
          </p:cNvSpPr>
          <p:nvPr>
            <p:ph type="title" hasCustomPrompt="1"/>
          </p:nvPr>
        </p:nvSpPr>
        <p:spPr>
          <a:xfrm>
            <a:off x="334434" y="260351"/>
            <a:ext cx="11519999" cy="338554"/>
          </a:xfrm>
        </p:spPr>
        <p:txBody>
          <a:bodyPr/>
          <a:lstStyle/>
          <a:p>
            <a:r>
              <a:rPr lang="de-DE" dirty="0" smtClean="0"/>
              <a:t>Headline max. zweizeilig 22 </a:t>
            </a:r>
            <a:r>
              <a:rPr lang="de-DE" dirty="0" err="1" smtClean="0"/>
              <a:t>pt</a:t>
            </a:r>
            <a:r>
              <a:rPr lang="de-DE" dirty="0" smtClean="0"/>
              <a:t> </a:t>
            </a:r>
            <a:r>
              <a:rPr lang="de-DE" dirty="0" err="1" smtClean="0"/>
              <a:t>tk</a:t>
            </a:r>
            <a:r>
              <a:rPr lang="de-DE" dirty="0" smtClean="0"/>
              <a:t> Brand Blue (</a:t>
            </a:r>
            <a:r>
              <a:rPr lang="de-DE" dirty="0" err="1" smtClean="0"/>
              <a:t>Subline</a:t>
            </a:r>
            <a:r>
              <a:rPr lang="de-DE" dirty="0" smtClean="0"/>
              <a:t> einzeilig 18 </a:t>
            </a:r>
            <a:r>
              <a:rPr lang="de-DE" dirty="0" err="1" smtClean="0"/>
              <a:t>pt</a:t>
            </a:r>
            <a:r>
              <a:rPr lang="de-DE" dirty="0" smtClean="0"/>
              <a:t> grau)</a:t>
            </a:r>
            <a:endParaRPr lang="en-US" dirty="0"/>
          </a:p>
        </p:txBody>
      </p:sp>
    </p:spTree>
    <p:extLst>
      <p:ext uri="{BB962C8B-B14F-4D97-AF65-F5344CB8AC3E}">
        <p14:creationId xmlns:p14="http://schemas.microsoft.com/office/powerpoint/2010/main" val="3168691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k_Überschrift">
    <p:spTree>
      <p:nvGrpSpPr>
        <p:cNvPr id="1" name=""/>
        <p:cNvGrpSpPr/>
        <p:nvPr/>
      </p:nvGrpSpPr>
      <p:grpSpPr>
        <a:xfrm>
          <a:off x="0" y="0"/>
          <a:ext cx="0" cy="0"/>
          <a:chOff x="0" y="0"/>
          <a:chExt cx="0" cy="0"/>
        </a:xfrm>
      </p:grpSpPr>
      <p:sp>
        <p:nvSpPr>
          <p:cNvPr id="8" name="Textplatzhalter 7"/>
          <p:cNvSpPr>
            <a:spLocks noGrp="1"/>
          </p:cNvSpPr>
          <p:nvPr>
            <p:ph type="body" sz="quarter" idx="12" hasCustomPrompt="1"/>
          </p:nvPr>
        </p:nvSpPr>
        <p:spPr>
          <a:xfrm>
            <a:off x="334438" y="6164399"/>
            <a:ext cx="10706097" cy="144922"/>
          </a:xfrm>
          <a:noFill/>
          <a:ln w="19050">
            <a:noFill/>
            <a:miter lim="800000"/>
            <a:headEnd/>
            <a:tailEnd/>
          </a:ln>
        </p:spPr>
        <p:txBody>
          <a:bodyPr vert="horz" wrap="square" lIns="0" tIns="0" rIns="0" bIns="0" rtlCol="0" anchor="b">
            <a:noAutofit/>
          </a:bodyPr>
          <a:lstStyle>
            <a:lvl1pPr marL="0" indent="0">
              <a:lnSpc>
                <a:spcPct val="100000"/>
              </a:lnSpc>
              <a:spcBef>
                <a:spcPts val="0"/>
              </a:spcBef>
              <a:spcAft>
                <a:spcPts val="0"/>
              </a:spcAft>
              <a:buClr>
                <a:schemeClr val="tx2"/>
              </a:buClr>
              <a:buNone/>
              <a:defRPr lang="de-DE" sz="800" dirty="0" smtClean="0">
                <a:solidFill>
                  <a:schemeClr val="tx1"/>
                </a:solidFill>
                <a:latin typeface="TKTypeMedium" panose="020B0603040202020204" pitchFamily="34" charset="0"/>
              </a:defRPr>
            </a:lvl1pPr>
            <a:lvl2pPr marL="180975" indent="0">
              <a:buNone/>
              <a:defRPr lang="de-DE" sz="800" dirty="0" smtClean="0">
                <a:solidFill>
                  <a:schemeClr val="tx2"/>
                </a:solidFill>
              </a:defRPr>
            </a:lvl2pPr>
            <a:lvl3pPr marL="361950" indent="0">
              <a:buNone/>
              <a:defRPr lang="de-DE" sz="800" dirty="0" smtClean="0">
                <a:solidFill>
                  <a:schemeClr val="tx2"/>
                </a:solidFill>
              </a:defRPr>
            </a:lvl3pPr>
            <a:lvl4pPr marL="534988" indent="0">
              <a:buNone/>
              <a:defRPr lang="de-DE" sz="800" dirty="0" smtClean="0">
                <a:solidFill>
                  <a:schemeClr val="tx2"/>
                </a:solidFill>
              </a:defRPr>
            </a:lvl4pPr>
            <a:lvl5pPr marL="715962" indent="0">
              <a:buNone/>
              <a:defRPr lang="de-DE" sz="800" dirty="0">
                <a:solidFill>
                  <a:schemeClr val="tx2"/>
                </a:solidFill>
              </a:defRPr>
            </a:lvl5pPr>
          </a:lstStyle>
          <a:p>
            <a:pPr marL="0" lvl="0" indent="0">
              <a:lnSpc>
                <a:spcPct val="100000"/>
              </a:lnSpc>
              <a:buClr>
                <a:schemeClr val="tx2"/>
              </a:buClr>
            </a:pPr>
            <a:r>
              <a:rPr lang="de-DE" dirty="0" smtClean="0"/>
              <a:t>Platzhalter Quellenangabe und Fußnote: Fußnoten nummeriert (keine *)</a:t>
            </a:r>
          </a:p>
        </p:txBody>
      </p:sp>
      <p:sp>
        <p:nvSpPr>
          <p:cNvPr id="3" name="Titel 2"/>
          <p:cNvSpPr>
            <a:spLocks noGrp="1"/>
          </p:cNvSpPr>
          <p:nvPr>
            <p:ph type="title" hasCustomPrompt="1"/>
          </p:nvPr>
        </p:nvSpPr>
        <p:spPr/>
        <p:txBody>
          <a:bodyPr/>
          <a:lstStyle/>
          <a:p>
            <a:r>
              <a:rPr lang="de-DE" dirty="0" smtClean="0"/>
              <a:t>Headline max. zweizeilig 22 </a:t>
            </a:r>
            <a:r>
              <a:rPr lang="de-DE" dirty="0" err="1" smtClean="0"/>
              <a:t>pt</a:t>
            </a:r>
            <a:r>
              <a:rPr lang="de-DE" dirty="0" smtClean="0"/>
              <a:t> </a:t>
            </a:r>
            <a:r>
              <a:rPr lang="de-DE" dirty="0" err="1" smtClean="0"/>
              <a:t>tk</a:t>
            </a:r>
            <a:r>
              <a:rPr lang="de-DE" dirty="0" smtClean="0"/>
              <a:t> Brand Blue (</a:t>
            </a:r>
            <a:r>
              <a:rPr lang="de-DE" dirty="0" err="1" smtClean="0"/>
              <a:t>Subline</a:t>
            </a:r>
            <a:r>
              <a:rPr lang="de-DE" dirty="0" smtClean="0"/>
              <a:t> einzeilig 18 </a:t>
            </a:r>
            <a:r>
              <a:rPr lang="de-DE" dirty="0" err="1" smtClean="0"/>
              <a:t>pt</a:t>
            </a:r>
            <a:r>
              <a:rPr lang="de-DE" dirty="0" smtClean="0"/>
              <a:t> grau)</a:t>
            </a:r>
            <a:endParaRPr lang="en-US" dirty="0"/>
          </a:p>
        </p:txBody>
      </p:sp>
    </p:spTree>
    <p:extLst>
      <p:ext uri="{BB962C8B-B14F-4D97-AF65-F5344CB8AC3E}">
        <p14:creationId xmlns:p14="http://schemas.microsoft.com/office/powerpoint/2010/main" val="14394232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65004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58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17"/>
            </p:custDataLst>
            <p:extLst>
              <p:ext uri="{D42A27DB-BD31-4B8C-83A1-F6EECF244321}">
                <p14:modId xmlns:p14="http://schemas.microsoft.com/office/powerpoint/2010/main" val="206627681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255" name="think-cell Folie" r:id="rId18" imgW="344" imgH="344" progId="TCLayout.ActiveDocument.1">
                  <p:embed/>
                </p:oleObj>
              </mc:Choice>
              <mc:Fallback>
                <p:oleObj name="think-cell Folie" r:id="rId18" imgW="344" imgH="344" progId="TCLayout.ActiveDocument.1">
                  <p:embed/>
                  <p:pic>
                    <p:nvPicPr>
                      <p:cNvPr id="0" name=""/>
                      <p:cNvPicPr/>
                      <p:nvPr/>
                    </p:nvPicPr>
                    <p:blipFill>
                      <a:blip r:embed="rId19"/>
                      <a:stretch>
                        <a:fillRect/>
                      </a:stretch>
                    </p:blipFill>
                    <p:spPr>
                      <a:xfrm>
                        <a:off x="2118" y="1589"/>
                        <a:ext cx="2116" cy="1587"/>
                      </a:xfrm>
                      <a:prstGeom prst="rect">
                        <a:avLst/>
                      </a:prstGeom>
                    </p:spPr>
                  </p:pic>
                </p:oleObj>
              </mc:Fallback>
            </mc:AlternateContent>
          </a:graphicData>
        </a:graphic>
      </p:graphicFrame>
      <p:sp>
        <p:nvSpPr>
          <p:cNvPr id="10" name="Rechteck 9"/>
          <p:cNvSpPr>
            <a:spLocks/>
          </p:cNvSpPr>
          <p:nvPr/>
        </p:nvSpPr>
        <p:spPr>
          <a:xfrm>
            <a:off x="334434" y="6408795"/>
            <a:ext cx="10706100" cy="123111"/>
          </a:xfrm>
          <a:prstGeom prst="rect">
            <a:avLst/>
          </a:prstGeom>
          <a:noFill/>
        </p:spPr>
        <p:txBody>
          <a:bodyPr wrap="square" lIns="0" tIns="0" rIns="0" bIns="0" rtlCol="0" anchor="b" anchorCtr="0">
            <a:noAutofit/>
          </a:bodyPr>
          <a:lstStyle/>
          <a:p>
            <a:pPr marL="0" marR="0" lvl="0" indent="-252000" algn="l" defTabSz="914400" rtl="0" eaLnBrk="1" fontAlgn="auto" latinLnBrk="0" hangingPunct="1">
              <a:lnSpc>
                <a:spcPct val="100000"/>
              </a:lnSpc>
              <a:spcBef>
                <a:spcPts val="0"/>
              </a:spcBef>
              <a:spcAft>
                <a:spcPts val="0"/>
              </a:spcAft>
              <a:buClrTx/>
              <a:buSzTx/>
              <a:buFontTx/>
              <a:buNone/>
              <a:tabLst/>
              <a:defRPr/>
            </a:pPr>
            <a:r>
              <a:rPr lang="de-DE" sz="800" dirty="0" smtClean="0">
                <a:solidFill>
                  <a:schemeClr val="bg2"/>
                </a:solidFill>
              </a:rPr>
              <a:t>Optional: thyssenkrupp + BA + weitere zusätzliche Managementstruktur (keine Legal Entity). Wenn nicht benötigt, dann über die 1. Masterfolie löschen!</a:t>
            </a:r>
          </a:p>
        </p:txBody>
      </p:sp>
      <p:sp>
        <p:nvSpPr>
          <p:cNvPr id="2" name="Titelplatzhalter 1"/>
          <p:cNvSpPr>
            <a:spLocks noGrp="1"/>
          </p:cNvSpPr>
          <p:nvPr>
            <p:ph type="title"/>
          </p:nvPr>
        </p:nvSpPr>
        <p:spPr>
          <a:xfrm>
            <a:off x="334434" y="260351"/>
            <a:ext cx="11519999" cy="338554"/>
          </a:xfrm>
          <a:prstGeom prst="rect">
            <a:avLst/>
          </a:prstGeom>
        </p:spPr>
        <p:txBody>
          <a:bodyPr vert="horz" lIns="0" tIns="0" rIns="0" bIns="0" rtlCol="0" anchor="t">
            <a:sp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334434" y="1520824"/>
            <a:ext cx="11519999" cy="4536467"/>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endParaRPr lang="de-DE" dirty="0"/>
          </a:p>
        </p:txBody>
      </p:sp>
      <p:sp>
        <p:nvSpPr>
          <p:cNvPr id="7" name="Rechteck 6"/>
          <p:cNvSpPr>
            <a:spLocks/>
          </p:cNvSpPr>
          <p:nvPr/>
        </p:nvSpPr>
        <p:spPr>
          <a:xfrm>
            <a:off x="334433" y="6541362"/>
            <a:ext cx="336000" cy="110800"/>
          </a:xfrm>
          <a:prstGeom prst="rect">
            <a:avLst/>
          </a:prstGeom>
          <a:noFill/>
        </p:spPr>
        <p:txBody>
          <a:bodyPr wrap="none" lIns="0" tIns="0" rIns="0" bIns="0" rtlCol="0" anchor="b" anchorCtr="0">
            <a:noAutofit/>
          </a:bodyPr>
          <a:lstStyle/>
          <a:p>
            <a:pPr lvl="0">
              <a:lnSpc>
                <a:spcPct val="90000"/>
              </a:lnSpc>
            </a:pPr>
            <a:fld id="{93956F12-A918-41A9-A38F-C36C1096EDCE}" type="slidenum">
              <a:rPr lang="de-DE" sz="800" smtClean="0">
                <a:solidFill>
                  <a:schemeClr val="bg2"/>
                </a:solidFill>
              </a:rPr>
              <a:pPr lvl="0">
                <a:lnSpc>
                  <a:spcPct val="90000"/>
                </a:lnSpc>
              </a:pPr>
              <a:t>‹Nr.›</a:t>
            </a:fld>
            <a:endParaRPr lang="de-DE" sz="800" dirty="0" smtClean="0">
              <a:solidFill>
                <a:schemeClr val="bg2"/>
              </a:solidFill>
            </a:endParaRPr>
          </a:p>
        </p:txBody>
      </p:sp>
      <p:sp>
        <p:nvSpPr>
          <p:cNvPr id="11" name="Rechteck 10"/>
          <p:cNvSpPr>
            <a:spLocks/>
          </p:cNvSpPr>
          <p:nvPr/>
        </p:nvSpPr>
        <p:spPr>
          <a:xfrm>
            <a:off x="622482" y="6541362"/>
            <a:ext cx="10418052" cy="110800"/>
          </a:xfrm>
          <a:prstGeom prst="rect">
            <a:avLst/>
          </a:prstGeom>
          <a:noFill/>
        </p:spPr>
        <p:txBody>
          <a:bodyPr wrap="none" lIns="0" tIns="0" rIns="0" bIns="0" rtlCol="0" anchor="b" anchorCtr="0">
            <a:noAutofit/>
          </a:bodyPr>
          <a:lstStyle/>
          <a:p>
            <a:pPr lvl="0">
              <a:lnSpc>
                <a:spcPct val="90000"/>
              </a:lnSpc>
            </a:pPr>
            <a:r>
              <a:rPr lang="de-DE" sz="800" dirty="0" smtClean="0">
                <a:solidFill>
                  <a:schemeClr val="bg2"/>
                </a:solidFill>
              </a:rPr>
              <a:t>|  Uhrzeit/Datum  |  Präsentationstitel  |  Name (wie gewohnt über die 1. Masterfolie ändern)</a:t>
            </a:r>
          </a:p>
        </p:txBody>
      </p:sp>
      <p:pic>
        <p:nvPicPr>
          <p:cNvPr id="12" name="Grafik 1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484471" y="6272825"/>
            <a:ext cx="372567" cy="372567"/>
          </a:xfrm>
          <a:prstGeom prst="rect">
            <a:avLst/>
          </a:prstGeom>
        </p:spPr>
      </p:pic>
    </p:spTree>
    <p:extLst>
      <p:ext uri="{BB962C8B-B14F-4D97-AF65-F5344CB8AC3E}">
        <p14:creationId xmlns:p14="http://schemas.microsoft.com/office/powerpoint/2010/main" val="285772893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7" r:id="rId3"/>
    <p:sldLayoutId id="2147483656" r:id="rId4"/>
    <p:sldLayoutId id="2147483650"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Lst>
  <p:timing>
    <p:tnLst>
      <p:par>
        <p:cTn id="1" dur="indefinite" restart="never" nodeType="tmRoot"/>
      </p:par>
    </p:tnLst>
  </p:timing>
  <p:hf sldNum="0" hdr="0" ftr="0" dt="0"/>
  <p:txStyles>
    <p:titleStyle>
      <a:lvl1pPr algn="l" defTabSz="914400" rtl="0" eaLnBrk="1" latinLnBrk="0" hangingPunct="1">
        <a:spcBef>
          <a:spcPct val="0"/>
        </a:spcBef>
        <a:buNone/>
        <a:defRPr sz="2200" kern="1200">
          <a:solidFill>
            <a:schemeClr val="accent5"/>
          </a:solidFill>
          <a:latin typeface="+mn-lt"/>
          <a:ea typeface="+mj-ea"/>
          <a:cs typeface="+mj-cs"/>
        </a:defRPr>
      </a:lvl1pPr>
    </p:titleStyle>
    <p:bodyStyle>
      <a:lvl1pPr marL="180000" indent="-180000" algn="l" defTabSz="914400" rtl="0" eaLnBrk="1" latinLnBrk="0" hangingPunct="1">
        <a:spcBef>
          <a:spcPts val="1200"/>
        </a:spcBef>
        <a:spcAft>
          <a:spcPts val="0"/>
        </a:spcAft>
        <a:buClr>
          <a:schemeClr val="accent5"/>
        </a:buClr>
        <a:buFont typeface="Arial" panose="020B0604020202020204" pitchFamily="34" charset="0"/>
        <a:buChar char="•"/>
        <a:defRPr sz="1600" kern="1200">
          <a:solidFill>
            <a:schemeClr val="tx1"/>
          </a:solidFill>
          <a:latin typeface="+mn-lt"/>
          <a:ea typeface="+mn-ea"/>
          <a:cs typeface="+mn-cs"/>
        </a:defRPr>
      </a:lvl1pPr>
      <a:lvl2pPr marL="360000"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2pPr>
      <a:lvl3pPr marL="540000"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3pPr>
      <a:lvl4pPr marL="7200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4pPr>
      <a:lvl5pPr marL="898525"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5pPr>
      <a:lvl6pPr marL="10795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6pPr>
      <a:lvl7pPr marL="1260000"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baseline="0">
          <a:solidFill>
            <a:schemeClr val="tx1"/>
          </a:solidFill>
          <a:latin typeface="+mn-lt"/>
          <a:ea typeface="+mn-ea"/>
          <a:cs typeface="+mn-cs"/>
        </a:defRPr>
      </a:lvl7pPr>
      <a:lvl8pPr marL="14400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baseline="0">
          <a:solidFill>
            <a:schemeClr val="tx1"/>
          </a:solidFill>
          <a:latin typeface="+mn-lt"/>
          <a:ea typeface="+mn-ea"/>
          <a:cs typeface="+mn-cs"/>
        </a:defRPr>
      </a:lvl8pPr>
      <a:lvl9pPr marL="16200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eb.powerapps.com/"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eb.powerapps.com/"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aka.ms/powerappsandroid" TargetMode="External"/><Relationship Id="rId7" Type="http://schemas.openxmlformats.org/officeDocument/2006/relationships/hyperlink" Target="https://aka.ms/powerappswin" TargetMode="External"/><Relationship Id="rId2" Type="http://schemas.openxmlformats.org/officeDocument/2006/relationships/image" Target="../media/image32.png"/><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hyperlink" Target="https://aka.ms/powerappsios" TargetMode="Externa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home.dynamics.com/" TargetMode="Externa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dmin.powerapp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0.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1.xml"/><Relationship Id="rId16"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0.png"/><Relationship Id="rId7"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75.svg"/><Relationship Id="rId4" Type="http://schemas.openxmlformats.org/officeDocument/2006/relationships/image" Target="../media/image49.png"/><Relationship Id="rId9" Type="http://schemas.openxmlformats.org/officeDocument/2006/relationships/image" Target="../media/image79.sv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eb.powerapps.com/"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23392" y="836712"/>
            <a:ext cx="8930216" cy="553998"/>
          </a:xfrm>
        </p:spPr>
        <p:txBody>
          <a:bodyPr/>
          <a:lstStyle/>
          <a:p>
            <a:r>
              <a:rPr lang="de-DE" dirty="0" smtClean="0">
                <a:latin typeface="Segoe UI Light" panose="020B0502040204020203" pitchFamily="34" charset="0"/>
                <a:cs typeface="Segoe UI Light" panose="020B0502040204020203" pitchFamily="34" charset="0"/>
              </a:rPr>
              <a:t>Introduction </a:t>
            </a:r>
            <a:r>
              <a:rPr lang="de-DE" dirty="0" err="1" smtClean="0">
                <a:latin typeface="Segoe UI Light" panose="020B0502040204020203" pitchFamily="34" charset="0"/>
                <a:cs typeface="Segoe UI Light" panose="020B0502040204020203" pitchFamily="34" charset="0"/>
              </a:rPr>
              <a:t>to</a:t>
            </a:r>
            <a:r>
              <a:rPr lang="de-DE" dirty="0" smtClean="0">
                <a:latin typeface="Segoe UI Light" panose="020B0502040204020203" pitchFamily="34" charset="0"/>
                <a:cs typeface="Segoe UI Light" panose="020B0502040204020203" pitchFamily="34" charset="0"/>
              </a:rPr>
              <a:t> </a:t>
            </a:r>
            <a:r>
              <a:rPr lang="de-DE" dirty="0" err="1" smtClean="0">
                <a:latin typeface="Segoe UI Light" panose="020B0502040204020203" pitchFamily="34" charset="0"/>
                <a:cs typeface="Segoe UI Light" panose="020B0502040204020203" pitchFamily="34" charset="0"/>
              </a:rPr>
              <a:t>Powerapps</a:t>
            </a:r>
            <a:r>
              <a:rPr lang="de-DE" dirty="0" smtClean="0">
                <a:latin typeface="Segoe UI Light" panose="020B0502040204020203" pitchFamily="34" charset="0"/>
                <a:cs typeface="Segoe UI Light" panose="020B0502040204020203" pitchFamily="34" charset="0"/>
              </a:rPr>
              <a:t> </a:t>
            </a:r>
            <a:endParaRPr lang="de-DE" dirty="0">
              <a:latin typeface="Segoe UI Light" panose="020B0502040204020203" pitchFamily="34" charset="0"/>
              <a:cs typeface="Segoe UI Light" panose="020B0502040204020203" pitchFamily="34" charset="0"/>
            </a:endParaRPr>
          </a:p>
        </p:txBody>
      </p:sp>
      <p:sp>
        <p:nvSpPr>
          <p:cNvPr id="6" name="Untertitel 5"/>
          <p:cNvSpPr>
            <a:spLocks noGrp="1"/>
          </p:cNvSpPr>
          <p:nvPr>
            <p:ph type="subTitle" idx="1"/>
          </p:nvPr>
        </p:nvSpPr>
        <p:spPr/>
        <p:txBody>
          <a:bodyPr/>
          <a:lstStyle/>
          <a:p>
            <a:r>
              <a:rPr lang="de-DE" dirty="0" smtClean="0"/>
              <a:t>10.06.2022</a:t>
            </a:r>
            <a:endParaRPr lang="de-DE" dirty="0"/>
          </a:p>
        </p:txBody>
      </p:sp>
      <p:sp>
        <p:nvSpPr>
          <p:cNvPr id="7" name="Textplatzhalter 6"/>
          <p:cNvSpPr>
            <a:spLocks noGrp="1"/>
          </p:cNvSpPr>
          <p:nvPr>
            <p:ph type="body" sz="quarter" idx="10"/>
          </p:nvPr>
        </p:nvSpPr>
        <p:spPr>
          <a:xfrm>
            <a:off x="670985" y="2708922"/>
            <a:ext cx="8930215" cy="276999"/>
          </a:xfrm>
        </p:spPr>
        <p:txBody>
          <a:bodyPr/>
          <a:lstStyle/>
          <a:p>
            <a:r>
              <a:rPr lang="de-DE" sz="1800" dirty="0" smtClean="0">
                <a:latin typeface="Segoe UI Light" panose="020B0502040204020203" pitchFamily="34" charset="0"/>
                <a:cs typeface="Segoe UI Light" panose="020B0502040204020203" pitchFamily="34" charset="0"/>
              </a:rPr>
              <a:t>Nithish Kalakonda</a:t>
            </a:r>
            <a:endParaRPr lang="de-DE"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56113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D400DF-3548-4367-8EDA-7FFF34F8C939}"/>
              </a:ext>
            </a:extLst>
          </p:cNvPr>
          <p:cNvSpPr>
            <a:spLocks noGrp="1"/>
          </p:cNvSpPr>
          <p:nvPr>
            <p:ph type="title"/>
          </p:nvPr>
        </p:nvSpPr>
        <p:spPr/>
        <p:txBody>
          <a:bodyPr/>
          <a:lstStyle/>
          <a:p>
            <a:r>
              <a:rPr lang="en-GB" dirty="0"/>
              <a:t>Key concepts</a:t>
            </a:r>
          </a:p>
        </p:txBody>
      </p:sp>
    </p:spTree>
    <p:extLst>
      <p:ext uri="{BB962C8B-B14F-4D97-AF65-F5344CB8AC3E}">
        <p14:creationId xmlns:p14="http://schemas.microsoft.com/office/powerpoint/2010/main" val="24605042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F07-6957-4A4B-B713-AB892DFA2728}"/>
              </a:ext>
            </a:extLst>
          </p:cNvPr>
          <p:cNvSpPr>
            <a:spLocks noGrp="1"/>
          </p:cNvSpPr>
          <p:nvPr>
            <p:ph type="title"/>
          </p:nvPr>
        </p:nvSpPr>
        <p:spPr>
          <a:xfrm>
            <a:off x="588263" y="457200"/>
            <a:ext cx="11018520" cy="553998"/>
          </a:xfrm>
        </p:spPr>
        <p:txBody>
          <a:bodyPr/>
          <a:lstStyle/>
          <a:p>
            <a:r>
              <a:rPr lang="en-US" dirty="0"/>
              <a:t>PowerApps Maker Portal </a:t>
            </a:r>
            <a:r>
              <a:rPr lang="en-US" sz="2400" dirty="0"/>
              <a:t>[</a:t>
            </a:r>
            <a:r>
              <a:rPr lang="en-US" sz="2400" dirty="0">
                <a:hlinkClick r:id="rId2"/>
              </a:rPr>
              <a:t>https://web.powerapps.com/</a:t>
            </a:r>
            <a:r>
              <a:rPr lang="en-US" sz="2400" dirty="0"/>
              <a:t>]</a:t>
            </a:r>
            <a:r>
              <a:rPr lang="en-US" dirty="0"/>
              <a:t> </a:t>
            </a:r>
          </a:p>
        </p:txBody>
      </p:sp>
      <p:sp>
        <p:nvSpPr>
          <p:cNvPr id="3" name="Text Placeholder 2">
            <a:extLst>
              <a:ext uri="{FF2B5EF4-FFF2-40B4-BE49-F238E27FC236}">
                <a16:creationId xmlns:a16="http://schemas.microsoft.com/office/drawing/2014/main" id="{97C1CF67-AF40-4FE5-A885-1DBFF7A7FD92}"/>
              </a:ext>
            </a:extLst>
          </p:cNvPr>
          <p:cNvSpPr>
            <a:spLocks noGrp="1"/>
          </p:cNvSpPr>
          <p:nvPr>
            <p:ph type="body" sz="quarter" idx="10"/>
          </p:nvPr>
        </p:nvSpPr>
        <p:spPr>
          <a:xfrm>
            <a:off x="2451100" y="1435497"/>
            <a:ext cx="9151620" cy="4739759"/>
          </a:xfrm>
        </p:spPr>
        <p:txBody>
          <a:bodyPr/>
          <a:lstStyle/>
          <a:p>
            <a:pPr marL="0" indent="0">
              <a:buNone/>
            </a:pPr>
            <a:r>
              <a:rPr lang="en-US" dirty="0"/>
              <a:t>Home page for Makers</a:t>
            </a:r>
          </a:p>
          <a:p>
            <a:r>
              <a:rPr lang="en-US" dirty="0"/>
              <a:t>Learn</a:t>
            </a:r>
          </a:p>
          <a:p>
            <a:pPr lvl="1"/>
            <a:r>
              <a:rPr lang="en-US" dirty="0"/>
              <a:t>Guided learning, documentation, community, what’s new </a:t>
            </a:r>
          </a:p>
          <a:p>
            <a:r>
              <a:rPr lang="en-US" dirty="0"/>
              <a:t>Manage Apps</a:t>
            </a:r>
          </a:p>
          <a:p>
            <a:pPr lvl="1"/>
            <a:r>
              <a:rPr lang="en-US" dirty="0"/>
              <a:t>View apps, open apps, create new apps, run sample apps, create apps from sample apps </a:t>
            </a:r>
          </a:p>
          <a:p>
            <a:r>
              <a:rPr lang="en-US" dirty="0"/>
              <a:t>Data</a:t>
            </a:r>
          </a:p>
          <a:p>
            <a:pPr lvl="1"/>
            <a:r>
              <a:rPr lang="en-US" dirty="0"/>
              <a:t>Manage Entities, option sets, data integration, connections, custom connections &amp; gateways</a:t>
            </a:r>
          </a:p>
          <a:p>
            <a:r>
              <a:rPr lang="en-US" dirty="0"/>
              <a:t>Business Logic</a:t>
            </a:r>
            <a:r>
              <a:rPr lang="en-US" sz="2000" dirty="0">
                <a:latin typeface="+mn-lt"/>
                <a:cs typeface="+mn-cs"/>
              </a:rPr>
              <a:t>: Add Flows to your apps</a:t>
            </a:r>
          </a:p>
          <a:p>
            <a:r>
              <a:rPr lang="en-US" dirty="0"/>
              <a:t>Switch mode between Canvas and Model-driven</a:t>
            </a:r>
          </a:p>
        </p:txBody>
      </p:sp>
      <p:pic>
        <p:nvPicPr>
          <p:cNvPr id="6" name="Picture 5">
            <a:extLst>
              <a:ext uri="{FF2B5EF4-FFF2-40B4-BE49-F238E27FC236}">
                <a16:creationId xmlns:a16="http://schemas.microsoft.com/office/drawing/2014/main" id="{6A0F1A25-97F5-4373-9172-822208772580}"/>
              </a:ext>
            </a:extLst>
          </p:cNvPr>
          <p:cNvPicPr>
            <a:picLocks noChangeAspect="1"/>
          </p:cNvPicPr>
          <p:nvPr/>
        </p:nvPicPr>
        <p:blipFill>
          <a:blip r:embed="rId3"/>
          <a:stretch>
            <a:fillRect/>
          </a:stretch>
        </p:blipFill>
        <p:spPr>
          <a:xfrm>
            <a:off x="585217" y="1193800"/>
            <a:ext cx="1486357" cy="5207000"/>
          </a:xfrm>
          <a:prstGeom prst="rect">
            <a:avLst/>
          </a:prstGeom>
        </p:spPr>
      </p:pic>
    </p:spTree>
    <p:extLst>
      <p:ext uri="{BB962C8B-B14F-4D97-AF65-F5344CB8AC3E}">
        <p14:creationId xmlns:p14="http://schemas.microsoft.com/office/powerpoint/2010/main" val="17542864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F07-6957-4A4B-B713-AB892DFA2728}"/>
              </a:ext>
            </a:extLst>
          </p:cNvPr>
          <p:cNvSpPr>
            <a:spLocks noGrp="1"/>
          </p:cNvSpPr>
          <p:nvPr>
            <p:ph type="title"/>
          </p:nvPr>
        </p:nvSpPr>
        <p:spPr>
          <a:xfrm>
            <a:off x="588263" y="457200"/>
            <a:ext cx="11018520" cy="553998"/>
          </a:xfrm>
        </p:spPr>
        <p:txBody>
          <a:bodyPr/>
          <a:lstStyle/>
          <a:p>
            <a:r>
              <a:rPr lang="en-US"/>
              <a:t>PowerApps Studio for the Web </a:t>
            </a:r>
            <a:r>
              <a:rPr lang="en-US" sz="2400"/>
              <a:t>[</a:t>
            </a:r>
            <a:r>
              <a:rPr lang="en-US" sz="2400">
                <a:hlinkClick r:id="rId2"/>
              </a:rPr>
              <a:t>https://create.powerapps.com/</a:t>
            </a:r>
            <a:r>
              <a:rPr lang="en-US" sz="2400"/>
              <a:t>]</a:t>
            </a:r>
            <a:r>
              <a:rPr lang="en-US"/>
              <a:t> </a:t>
            </a:r>
            <a:endParaRPr lang="en-US" dirty="0"/>
          </a:p>
        </p:txBody>
      </p:sp>
      <p:sp>
        <p:nvSpPr>
          <p:cNvPr id="3" name="Text Placeholder 2">
            <a:extLst>
              <a:ext uri="{FF2B5EF4-FFF2-40B4-BE49-F238E27FC236}">
                <a16:creationId xmlns:a16="http://schemas.microsoft.com/office/drawing/2014/main" id="{97C1CF67-AF40-4FE5-A885-1DBFF7A7FD92}"/>
              </a:ext>
            </a:extLst>
          </p:cNvPr>
          <p:cNvSpPr>
            <a:spLocks noGrp="1"/>
          </p:cNvSpPr>
          <p:nvPr>
            <p:ph type="body" sz="quarter" idx="10"/>
          </p:nvPr>
        </p:nvSpPr>
        <p:spPr>
          <a:xfrm>
            <a:off x="584200" y="1435497"/>
            <a:ext cx="5511800" cy="1982081"/>
          </a:xfrm>
        </p:spPr>
        <p:txBody>
          <a:bodyPr/>
          <a:lstStyle/>
          <a:p>
            <a:r>
              <a:rPr lang="en-US" dirty="0"/>
              <a:t>Canvas apps authoring experience</a:t>
            </a:r>
          </a:p>
          <a:p>
            <a:r>
              <a:rPr lang="en-US" dirty="0"/>
              <a:t>Start with your data</a:t>
            </a:r>
          </a:p>
          <a:p>
            <a:r>
              <a:rPr lang="en-US" dirty="0"/>
              <a:t>Start with a blank canvas</a:t>
            </a:r>
          </a:p>
          <a:p>
            <a:r>
              <a:rPr lang="en-US" dirty="0"/>
              <a:t>Start with a template</a:t>
            </a:r>
          </a:p>
        </p:txBody>
      </p:sp>
      <p:pic>
        <p:nvPicPr>
          <p:cNvPr id="5" name="Picture 4">
            <a:extLst>
              <a:ext uri="{FF2B5EF4-FFF2-40B4-BE49-F238E27FC236}">
                <a16:creationId xmlns:a16="http://schemas.microsoft.com/office/drawing/2014/main" id="{E315FDBA-9C8D-4D24-B7DD-F6AFDEC4E32C}"/>
              </a:ext>
            </a:extLst>
          </p:cNvPr>
          <p:cNvPicPr>
            <a:picLocks noChangeAspect="1"/>
          </p:cNvPicPr>
          <p:nvPr/>
        </p:nvPicPr>
        <p:blipFill>
          <a:blip r:embed="rId3"/>
          <a:stretch>
            <a:fillRect/>
          </a:stretch>
        </p:blipFill>
        <p:spPr>
          <a:xfrm>
            <a:off x="4978400" y="2187064"/>
            <a:ext cx="6840240" cy="4116938"/>
          </a:xfrm>
          <a:prstGeom prst="rect">
            <a:avLst/>
          </a:prstGeom>
        </p:spPr>
      </p:pic>
    </p:spTree>
    <p:extLst>
      <p:ext uri="{BB962C8B-B14F-4D97-AF65-F5344CB8AC3E}">
        <p14:creationId xmlns:p14="http://schemas.microsoft.com/office/powerpoint/2010/main" val="104952509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08BD-EC88-4D8C-872F-358FAD1B3813}"/>
              </a:ext>
            </a:extLst>
          </p:cNvPr>
          <p:cNvSpPr>
            <a:spLocks noGrp="1"/>
          </p:cNvSpPr>
          <p:nvPr>
            <p:ph type="title"/>
          </p:nvPr>
        </p:nvSpPr>
        <p:spPr/>
        <p:txBody>
          <a:bodyPr/>
          <a:lstStyle/>
          <a:p>
            <a:r>
              <a:rPr lang="en-US" dirty="0"/>
              <a:t>PowerApps Studio parts</a:t>
            </a:r>
          </a:p>
        </p:txBody>
      </p:sp>
      <p:pic>
        <p:nvPicPr>
          <p:cNvPr id="4" name="Picture 3">
            <a:extLst>
              <a:ext uri="{FF2B5EF4-FFF2-40B4-BE49-F238E27FC236}">
                <a16:creationId xmlns:a16="http://schemas.microsoft.com/office/drawing/2014/main" id="{C93D1259-6AA9-4EA7-8064-1A31A82C34EC}"/>
              </a:ext>
            </a:extLst>
          </p:cNvPr>
          <p:cNvPicPr>
            <a:picLocks noChangeAspect="1"/>
          </p:cNvPicPr>
          <p:nvPr/>
        </p:nvPicPr>
        <p:blipFill>
          <a:blip r:embed="rId2"/>
          <a:stretch>
            <a:fillRect/>
          </a:stretch>
        </p:blipFill>
        <p:spPr>
          <a:xfrm>
            <a:off x="4013200" y="1604350"/>
            <a:ext cx="7968066" cy="4796450"/>
          </a:xfrm>
          <a:prstGeom prst="rect">
            <a:avLst/>
          </a:prstGeom>
        </p:spPr>
      </p:pic>
      <p:sp>
        <p:nvSpPr>
          <p:cNvPr id="5" name="TextBox 4">
            <a:extLst>
              <a:ext uri="{FF2B5EF4-FFF2-40B4-BE49-F238E27FC236}">
                <a16:creationId xmlns:a16="http://schemas.microsoft.com/office/drawing/2014/main" id="{E57701BD-A1C2-4479-95A4-51C7D3C7766C}"/>
              </a:ext>
            </a:extLst>
          </p:cNvPr>
          <p:cNvSpPr txBox="1"/>
          <p:nvPr/>
        </p:nvSpPr>
        <p:spPr>
          <a:xfrm>
            <a:off x="304800" y="2413000"/>
            <a:ext cx="3708400" cy="2462213"/>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Left Navigation bar</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Middle pane (current screen)</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Right-hand pane</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Property drop-down list</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Formula bar</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Ribbon</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Bread-crumb navigation</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Preview button (F5)</a:t>
            </a:r>
          </a:p>
        </p:txBody>
      </p:sp>
    </p:spTree>
    <p:extLst>
      <p:ext uri="{BB962C8B-B14F-4D97-AF65-F5344CB8AC3E}">
        <p14:creationId xmlns:p14="http://schemas.microsoft.com/office/powerpoint/2010/main" val="137466534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D7BC-43CB-477E-B274-1D3BAA502E29}"/>
              </a:ext>
            </a:extLst>
          </p:cNvPr>
          <p:cNvSpPr>
            <a:spLocks noGrp="1"/>
          </p:cNvSpPr>
          <p:nvPr>
            <p:ph type="title"/>
          </p:nvPr>
        </p:nvSpPr>
        <p:spPr/>
        <p:txBody>
          <a:bodyPr/>
          <a:lstStyle/>
          <a:p>
            <a:r>
              <a:rPr lang="en-US" dirty="0"/>
              <a:t>PowerApps Mobile (Player)</a:t>
            </a:r>
          </a:p>
        </p:txBody>
      </p:sp>
      <p:sp>
        <p:nvSpPr>
          <p:cNvPr id="3" name="Rectangle 2">
            <a:extLst>
              <a:ext uri="{FF2B5EF4-FFF2-40B4-BE49-F238E27FC236}">
                <a16:creationId xmlns:a16="http://schemas.microsoft.com/office/drawing/2014/main" id="{43F6576B-BFAB-4DC6-9D86-CDFF8C96A0AE}"/>
              </a:ext>
            </a:extLst>
          </p:cNvPr>
          <p:cNvSpPr/>
          <p:nvPr/>
        </p:nvSpPr>
        <p:spPr>
          <a:xfrm>
            <a:off x="541979" y="1188296"/>
            <a:ext cx="5554021"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0000"/>
                </a:solidFill>
                <a:effectLst/>
                <a:uLnTx/>
                <a:uFillTx/>
                <a:latin typeface="segoe-ui_bold"/>
                <a:ea typeface="+mn-ea"/>
                <a:cs typeface="+mn-cs"/>
              </a:rPr>
              <a:t>PowerApps Mobile for Windows, iOS, and Android</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6" name="Picture 5" descr="A screenshot of a cell phone&#10;&#10;Description generated with very high confidence">
            <a:extLst>
              <a:ext uri="{FF2B5EF4-FFF2-40B4-BE49-F238E27FC236}">
                <a16:creationId xmlns:a16="http://schemas.microsoft.com/office/drawing/2014/main" id="{75D0CCDB-5B78-43CE-8AD6-7F938EEE2531}"/>
              </a:ext>
            </a:extLst>
          </p:cNvPr>
          <p:cNvPicPr>
            <a:picLocks noChangeAspect="1"/>
          </p:cNvPicPr>
          <p:nvPr/>
        </p:nvPicPr>
        <p:blipFill>
          <a:blip r:embed="rId2"/>
          <a:stretch>
            <a:fillRect/>
          </a:stretch>
        </p:blipFill>
        <p:spPr>
          <a:xfrm>
            <a:off x="6235301" y="1921873"/>
            <a:ext cx="5715798" cy="4048690"/>
          </a:xfrm>
          <a:prstGeom prst="rect">
            <a:avLst/>
          </a:prstGeom>
        </p:spPr>
      </p:pic>
      <p:pic>
        <p:nvPicPr>
          <p:cNvPr id="1028" name="Picture 4" descr="https://prod-westus.azureedge.net/Content/Images/Downloads/google_badge.png?v=RELEASE_2018W14-0.2.0.1817">
            <a:hlinkClick r:id="rId3"/>
            <a:extLst>
              <a:ext uri="{FF2B5EF4-FFF2-40B4-BE49-F238E27FC236}">
                <a16:creationId xmlns:a16="http://schemas.microsoft.com/office/drawing/2014/main" id="{B998FAC0-9FDF-4EF8-B0F4-DBD9BFBEC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138" y="4342620"/>
            <a:ext cx="152068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rod-westus.azureedge.net/Content/Images/Downloads/apple_badge.png?v=RELEASE_2018W14-0.2.0.1817">
            <a:hlinkClick r:id="rId5"/>
            <a:extLst>
              <a:ext uri="{FF2B5EF4-FFF2-40B4-BE49-F238E27FC236}">
                <a16:creationId xmlns:a16="http://schemas.microsoft.com/office/drawing/2014/main" id="{B3E1FF16-E5A2-453A-9B83-A82148CD7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7" y="4342620"/>
            <a:ext cx="154686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d-westus.azureedge.net/Content/Images/Downloads/microsoft_badge.png?v=RELEASE_2018W14-0.2.0.1817">
            <a:hlinkClick r:id="rId7"/>
            <a:extLst>
              <a:ext uri="{FF2B5EF4-FFF2-40B4-BE49-F238E27FC236}">
                <a16:creationId xmlns:a16="http://schemas.microsoft.com/office/drawing/2014/main" id="{C6A0467A-F9A9-45C3-A446-B790EE993E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1391" y="4342620"/>
            <a:ext cx="154686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FA812F-50C6-4303-9A64-12F2D568919C}"/>
              </a:ext>
            </a:extLst>
          </p:cNvPr>
          <p:cNvSpPr/>
          <p:nvPr/>
        </p:nvSpPr>
        <p:spPr>
          <a:xfrm>
            <a:off x="785587" y="5063392"/>
            <a:ext cx="5028043" cy="90717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Google Play: </a:t>
            </a:r>
            <a:r>
              <a:rPr kumimoji="0" lang="en-US" sz="1765" b="0" i="0" u="none" strike="noStrike" kern="1200" cap="none" spc="0" normalizeH="0" baseline="0" noProof="0" dirty="0">
                <a:ln>
                  <a:noFill/>
                </a:ln>
                <a:solidFill>
                  <a:srgbClr val="1A1A1A"/>
                </a:solidFill>
                <a:effectLst/>
                <a:uLnTx/>
                <a:uFillTx/>
                <a:latin typeface="Segoe UI"/>
                <a:ea typeface="+mn-ea"/>
                <a:cs typeface="+mn-cs"/>
                <a:hlinkClick r:id="rId3"/>
              </a:rPr>
              <a:t>https://aka.ms/powerappsandroid</a:t>
            </a:r>
            <a:r>
              <a:rPr kumimoji="0" lang="en-US" sz="1765"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Apple App Store: </a:t>
            </a:r>
            <a:r>
              <a:rPr kumimoji="0" lang="en-US" sz="1765" b="0" i="0" u="none" strike="noStrike" kern="1200" cap="none" spc="0" normalizeH="0" baseline="0" noProof="0" dirty="0">
                <a:ln>
                  <a:noFill/>
                </a:ln>
                <a:solidFill>
                  <a:srgbClr val="1A1A1A"/>
                </a:solidFill>
                <a:effectLst/>
                <a:uLnTx/>
                <a:uFillTx/>
                <a:latin typeface="Segoe UI"/>
                <a:ea typeface="+mn-ea"/>
                <a:cs typeface="+mn-cs"/>
                <a:hlinkClick r:id="rId5"/>
              </a:rPr>
              <a:t>https://aka.ms/powerappsios</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Microsoft Store: </a:t>
            </a:r>
            <a:r>
              <a:rPr kumimoji="0" lang="en-US" sz="1765" b="0" i="0" u="none" strike="noStrike" kern="1200" cap="none" spc="0" normalizeH="0" baseline="0" noProof="0" dirty="0">
                <a:ln>
                  <a:noFill/>
                </a:ln>
                <a:solidFill>
                  <a:srgbClr val="1A1A1A"/>
                </a:solidFill>
                <a:effectLst/>
                <a:uLnTx/>
                <a:uFillTx/>
                <a:latin typeface="Segoe UI"/>
                <a:ea typeface="+mn-ea"/>
                <a:cs typeface="+mn-cs"/>
                <a:hlinkClick r:id="rId7"/>
              </a:rPr>
              <a:t>https://aka.ms/powerappswin</a:t>
            </a:r>
            <a:r>
              <a:rPr kumimoji="0" lang="en-US" sz="1765"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3" name="Text Placeholder 2">
            <a:extLst>
              <a:ext uri="{FF2B5EF4-FFF2-40B4-BE49-F238E27FC236}">
                <a16:creationId xmlns:a16="http://schemas.microsoft.com/office/drawing/2014/main" id="{1CA0207B-B617-41C8-910E-8A198E65A15C}"/>
              </a:ext>
            </a:extLst>
          </p:cNvPr>
          <p:cNvSpPr txBox="1">
            <a:spLocks/>
          </p:cNvSpPr>
          <p:nvPr/>
        </p:nvSpPr>
        <p:spPr>
          <a:xfrm>
            <a:off x="588263" y="1897063"/>
            <a:ext cx="6079237" cy="19820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Available from respective app-stores as a free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Sign-in using your work account (Office 365 </a:t>
            </a:r>
            <a:r>
              <a:rPr kumimoji="0" lang="en-US" sz="1600" b="0" i="0" u="none" strike="noStrike" kern="1200" cap="none" spc="0" normalizeH="0" baseline="0" noProof="0" dirty="0" smtClean="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AD credentials)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Access all your apps or apps shared with you across environments</a:t>
            </a:r>
          </a:p>
        </p:txBody>
      </p:sp>
    </p:spTree>
    <p:extLst>
      <p:ext uri="{BB962C8B-B14F-4D97-AF65-F5344CB8AC3E}">
        <p14:creationId xmlns:p14="http://schemas.microsoft.com/office/powerpoint/2010/main" val="5683643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605B-5D1F-40E6-BFFE-631629617CE5}"/>
              </a:ext>
            </a:extLst>
          </p:cNvPr>
          <p:cNvSpPr>
            <a:spLocks noGrp="1"/>
          </p:cNvSpPr>
          <p:nvPr>
            <p:ph type="title"/>
          </p:nvPr>
        </p:nvSpPr>
        <p:spPr>
          <a:xfrm>
            <a:off x="588263" y="457200"/>
            <a:ext cx="11018520" cy="553998"/>
          </a:xfrm>
        </p:spPr>
        <p:txBody>
          <a:bodyPr/>
          <a:lstStyle/>
          <a:p>
            <a:r>
              <a:rPr lang="en-US" dirty="0"/>
              <a:t>Dynamics 365 Home page </a:t>
            </a:r>
            <a:r>
              <a:rPr lang="en-US" sz="2400" dirty="0"/>
              <a:t>[</a:t>
            </a:r>
            <a:r>
              <a:rPr lang="en-US" sz="2400" dirty="0">
                <a:hlinkClick r:id="rId2"/>
              </a:rPr>
              <a:t>https://home.dynamics.com</a:t>
            </a:r>
            <a:r>
              <a:rPr lang="en-US" sz="2400" dirty="0"/>
              <a:t>]</a:t>
            </a:r>
            <a:endParaRPr lang="en-US" dirty="0"/>
          </a:p>
        </p:txBody>
      </p:sp>
      <p:pic>
        <p:nvPicPr>
          <p:cNvPr id="2050" name="Picture 2" descr="https://docs.microsoft.com/en-us/powerapps/user/media/run-app-browser/dynamics-365-home.png">
            <a:extLst>
              <a:ext uri="{FF2B5EF4-FFF2-40B4-BE49-F238E27FC236}">
                <a16:creationId xmlns:a16="http://schemas.microsoft.com/office/drawing/2014/main" id="{225E0CF5-C5A3-4589-AD56-2799BF555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417" y="3073400"/>
            <a:ext cx="6476257" cy="332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1623205C-5A70-4287-B032-5F3D76FA1D83}"/>
              </a:ext>
            </a:extLst>
          </p:cNvPr>
          <p:cNvSpPr txBox="1">
            <a:spLocks/>
          </p:cNvSpPr>
          <p:nvPr/>
        </p:nvSpPr>
        <p:spPr>
          <a:xfrm>
            <a:off x="584200" y="1435497"/>
            <a:ext cx="11293474" cy="49653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Find your apps or apps shared with you</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Run all PowerApps apps (canvas or model-driven)</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Run all Dynamics 365 apps (Sales, service </a:t>
            </a:r>
            <a:r>
              <a:rPr kumimoji="0" lang="en-US" sz="2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etc</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 don’t need a Dynamics</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subscription to access</a:t>
            </a:r>
          </a:p>
        </p:txBody>
      </p:sp>
      <p:pic>
        <p:nvPicPr>
          <p:cNvPr id="2052" name="Picture 4" descr="https://docs.microsoft.com/en-us/powerapps/user/media/run-app-browser/taskpane.png">
            <a:extLst>
              <a:ext uri="{FF2B5EF4-FFF2-40B4-BE49-F238E27FC236}">
                <a16:creationId xmlns:a16="http://schemas.microsoft.com/office/drawing/2014/main" id="{7DE12F18-1C1B-4F8B-8157-A90F25ABB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438" y="4019550"/>
            <a:ext cx="21431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s.microsoft.com/en-us/powerapps/user/media/run-app-browser/homepage-pin.png">
            <a:extLst>
              <a:ext uri="{FF2B5EF4-FFF2-40B4-BE49-F238E27FC236}">
                <a16:creationId xmlns:a16="http://schemas.microsoft.com/office/drawing/2014/main" id="{A5ECCF37-A5D6-4FA7-B4F5-5329D701E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4924" y="1222951"/>
            <a:ext cx="29527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2984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7A015-6A96-4C7A-8C2C-A552F5C564BF}"/>
              </a:ext>
            </a:extLst>
          </p:cNvPr>
          <p:cNvSpPr>
            <a:spLocks noGrp="1"/>
          </p:cNvSpPr>
          <p:nvPr>
            <p:ph type="title"/>
          </p:nvPr>
        </p:nvSpPr>
        <p:spPr>
          <a:xfrm>
            <a:off x="588263" y="457200"/>
            <a:ext cx="11018520" cy="553998"/>
          </a:xfrm>
        </p:spPr>
        <p:txBody>
          <a:bodyPr/>
          <a:lstStyle/>
          <a:p>
            <a:r>
              <a:rPr lang="en-US" dirty="0"/>
              <a:t>PowerApps Admin Center </a:t>
            </a:r>
            <a:r>
              <a:rPr lang="en-US" sz="2400" dirty="0"/>
              <a:t>[</a:t>
            </a:r>
            <a:r>
              <a:rPr lang="en-US" sz="2400" dirty="0">
                <a:hlinkClick r:id="rId2"/>
              </a:rPr>
              <a:t>https://admin.powerapps.com</a:t>
            </a:r>
            <a:r>
              <a:rPr lang="en-US" sz="2400" dirty="0"/>
              <a:t>] </a:t>
            </a:r>
            <a:r>
              <a:rPr lang="en-US" dirty="0"/>
              <a:t> </a:t>
            </a:r>
          </a:p>
        </p:txBody>
      </p:sp>
      <p:pic>
        <p:nvPicPr>
          <p:cNvPr id="3074" name="Picture 2" descr="https://docs.microsoft.com/en-us/powerapps/administrator/media/index/admin-center.png">
            <a:extLst>
              <a:ext uri="{FF2B5EF4-FFF2-40B4-BE49-F238E27FC236}">
                <a16:creationId xmlns:a16="http://schemas.microsoft.com/office/drawing/2014/main" id="{7831F9F8-CB23-4A0A-9865-D71E1C6A3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774" y="2844800"/>
            <a:ext cx="6819900" cy="35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A374068D-6A55-4922-8F2B-89FED75E6499}"/>
              </a:ext>
            </a:extLst>
          </p:cNvPr>
          <p:cNvSpPr txBox="1">
            <a:spLocks/>
          </p:cNvSpPr>
          <p:nvPr/>
        </p:nvSpPr>
        <p:spPr>
          <a:xfrm>
            <a:off x="584200" y="1435497"/>
            <a:ext cx="11293474" cy="17649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Administration of PowerApps, Microsoft Flow and Common Data Service for Apps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Create Environments &amp; databases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Assign Data Loss Prevention policies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View active users in tenant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View apps and flows in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environment or tenant</a:t>
            </a:r>
          </a:p>
        </p:txBody>
      </p:sp>
    </p:spTree>
    <p:extLst>
      <p:ext uri="{BB962C8B-B14F-4D97-AF65-F5344CB8AC3E}">
        <p14:creationId xmlns:p14="http://schemas.microsoft.com/office/powerpoint/2010/main" val="10083158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3D04E-701D-4EA6-B6BF-C585BB1188B9}"/>
              </a:ext>
            </a:extLst>
          </p:cNvPr>
          <p:cNvPicPr>
            <a:picLocks noChangeAspect="1"/>
          </p:cNvPicPr>
          <p:nvPr/>
        </p:nvPicPr>
        <p:blipFill rotWithShape="1">
          <a:blip r:embed="rId2"/>
          <a:srcRect b="37367"/>
          <a:stretch/>
        </p:blipFill>
        <p:spPr>
          <a:xfrm>
            <a:off x="677118" y="1470608"/>
            <a:ext cx="10513671" cy="448388"/>
          </a:xfrm>
          <a:prstGeom prst="rect">
            <a:avLst/>
          </a:prstGeom>
        </p:spPr>
      </p:pic>
      <p:pic>
        <p:nvPicPr>
          <p:cNvPr id="12" name="Picture 11">
            <a:extLst>
              <a:ext uri="{FF2B5EF4-FFF2-40B4-BE49-F238E27FC236}">
                <a16:creationId xmlns:a16="http://schemas.microsoft.com/office/drawing/2014/main" id="{E2B71D94-01B0-4C81-BFF1-B8E5CE40AE47}"/>
              </a:ext>
            </a:extLst>
          </p:cNvPr>
          <p:cNvPicPr>
            <a:picLocks noChangeAspect="1"/>
          </p:cNvPicPr>
          <p:nvPr/>
        </p:nvPicPr>
        <p:blipFill>
          <a:blip r:embed="rId3"/>
          <a:stretch>
            <a:fillRect/>
          </a:stretch>
        </p:blipFill>
        <p:spPr>
          <a:xfrm>
            <a:off x="677117" y="2726271"/>
            <a:ext cx="10513672" cy="675818"/>
          </a:xfrm>
          <a:prstGeom prst="rect">
            <a:avLst/>
          </a:prstGeom>
        </p:spPr>
      </p:pic>
      <p:pic>
        <p:nvPicPr>
          <p:cNvPr id="14" name="Picture 13">
            <a:extLst>
              <a:ext uri="{FF2B5EF4-FFF2-40B4-BE49-F238E27FC236}">
                <a16:creationId xmlns:a16="http://schemas.microsoft.com/office/drawing/2014/main" id="{75935890-2DF8-40D3-B698-5CAA025B234F}"/>
              </a:ext>
            </a:extLst>
          </p:cNvPr>
          <p:cNvPicPr>
            <a:picLocks noChangeAspect="1"/>
          </p:cNvPicPr>
          <p:nvPr/>
        </p:nvPicPr>
        <p:blipFill rotWithShape="1">
          <a:blip r:embed="rId2"/>
          <a:srcRect t="24527"/>
          <a:stretch/>
        </p:blipFill>
        <p:spPr>
          <a:xfrm>
            <a:off x="707019" y="5817264"/>
            <a:ext cx="10513671" cy="540310"/>
          </a:xfrm>
          <a:prstGeom prst="rect">
            <a:avLst/>
          </a:prstGeom>
        </p:spPr>
      </p:pic>
      <p:pic>
        <p:nvPicPr>
          <p:cNvPr id="15" name="Picture 14">
            <a:extLst>
              <a:ext uri="{FF2B5EF4-FFF2-40B4-BE49-F238E27FC236}">
                <a16:creationId xmlns:a16="http://schemas.microsoft.com/office/drawing/2014/main" id="{961DE1C4-33DA-41D9-BA9A-5F13F596E0BA}"/>
              </a:ext>
            </a:extLst>
          </p:cNvPr>
          <p:cNvPicPr>
            <a:picLocks noChangeAspect="1"/>
          </p:cNvPicPr>
          <p:nvPr/>
        </p:nvPicPr>
        <p:blipFill rotWithShape="1">
          <a:blip r:embed="rId4"/>
          <a:srcRect r="10518"/>
          <a:stretch/>
        </p:blipFill>
        <p:spPr>
          <a:xfrm>
            <a:off x="707019" y="4165376"/>
            <a:ext cx="10453868" cy="640611"/>
          </a:xfrm>
          <a:prstGeom prst="rect">
            <a:avLst/>
          </a:prstGeom>
        </p:spPr>
      </p:pic>
      <p:sp>
        <p:nvSpPr>
          <p:cNvPr id="16" name="TextBox 15">
            <a:extLst>
              <a:ext uri="{FF2B5EF4-FFF2-40B4-BE49-F238E27FC236}">
                <a16:creationId xmlns:a16="http://schemas.microsoft.com/office/drawing/2014/main" id="{93E63743-B22F-4D63-B036-997E510BAD52}"/>
              </a:ext>
            </a:extLst>
          </p:cNvPr>
          <p:cNvSpPr txBox="1"/>
          <p:nvPr/>
        </p:nvSpPr>
        <p:spPr>
          <a:xfrm>
            <a:off x="707019" y="3895459"/>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View: Data</a:t>
            </a:r>
          </a:p>
        </p:txBody>
      </p:sp>
      <p:sp>
        <p:nvSpPr>
          <p:cNvPr id="17" name="TextBox 16">
            <a:extLst>
              <a:ext uri="{FF2B5EF4-FFF2-40B4-BE49-F238E27FC236}">
                <a16:creationId xmlns:a16="http://schemas.microsoft.com/office/drawing/2014/main" id="{FF4D651E-DEF0-4E30-B3AC-EA12C0C884EC}"/>
              </a:ext>
            </a:extLst>
          </p:cNvPr>
          <p:cNvSpPr txBox="1"/>
          <p:nvPr/>
        </p:nvSpPr>
        <p:spPr>
          <a:xfrm>
            <a:off x="677117" y="2403105"/>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UI: Controls</a:t>
            </a:r>
          </a:p>
        </p:txBody>
      </p:sp>
      <p:sp>
        <p:nvSpPr>
          <p:cNvPr id="18" name="TextBox 17">
            <a:extLst>
              <a:ext uri="{FF2B5EF4-FFF2-40B4-BE49-F238E27FC236}">
                <a16:creationId xmlns:a16="http://schemas.microsoft.com/office/drawing/2014/main" id="{34103D84-B46F-4BDA-B942-55728872CEDA}"/>
              </a:ext>
            </a:extLst>
          </p:cNvPr>
          <p:cNvSpPr txBox="1"/>
          <p:nvPr/>
        </p:nvSpPr>
        <p:spPr>
          <a:xfrm>
            <a:off x="707019" y="1195518"/>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Common Properties</a:t>
            </a:r>
          </a:p>
        </p:txBody>
      </p:sp>
      <p:sp>
        <p:nvSpPr>
          <p:cNvPr id="19" name="TextBox 18">
            <a:extLst>
              <a:ext uri="{FF2B5EF4-FFF2-40B4-BE49-F238E27FC236}">
                <a16:creationId xmlns:a16="http://schemas.microsoft.com/office/drawing/2014/main" id="{401ACAD5-835B-4D22-A801-795B7941F2F6}"/>
              </a:ext>
            </a:extLst>
          </p:cNvPr>
          <p:cNvSpPr txBox="1"/>
          <p:nvPr/>
        </p:nvSpPr>
        <p:spPr>
          <a:xfrm>
            <a:off x="707019" y="5507851"/>
            <a:ext cx="491827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UI-Data Binding: Properties &amp; Formula bar</a:t>
            </a:r>
          </a:p>
        </p:txBody>
      </p:sp>
      <p:sp>
        <p:nvSpPr>
          <p:cNvPr id="10" name="Title 1">
            <a:extLst>
              <a:ext uri="{FF2B5EF4-FFF2-40B4-BE49-F238E27FC236}">
                <a16:creationId xmlns:a16="http://schemas.microsoft.com/office/drawing/2014/main" id="{A6014FE6-B5A0-49E4-B737-D7F9A0E7958B}"/>
              </a:ext>
            </a:extLst>
          </p:cNvPr>
          <p:cNvSpPr>
            <a:spLocks noGrp="1"/>
          </p:cNvSpPr>
          <p:nvPr>
            <p:ph type="title"/>
          </p:nvPr>
        </p:nvSpPr>
        <p:spPr>
          <a:xfrm>
            <a:off x="586740" y="187037"/>
            <a:ext cx="11018520" cy="553998"/>
          </a:xfrm>
        </p:spPr>
        <p:txBody>
          <a:bodyPr/>
          <a:lstStyle/>
          <a:p>
            <a:r>
              <a:rPr lang="en-US" dirty="0"/>
              <a:t>PowerApps Studio</a:t>
            </a:r>
          </a:p>
        </p:txBody>
      </p:sp>
    </p:spTree>
    <p:extLst>
      <p:ext uri="{BB962C8B-B14F-4D97-AF65-F5344CB8AC3E}">
        <p14:creationId xmlns:p14="http://schemas.microsoft.com/office/powerpoint/2010/main" val="366420476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C95C29-2D9F-422E-A7E9-8A4843E84428}"/>
              </a:ext>
            </a:extLst>
          </p:cNvPr>
          <p:cNvPicPr>
            <a:picLocks noChangeAspect="1"/>
          </p:cNvPicPr>
          <p:nvPr/>
        </p:nvPicPr>
        <p:blipFill>
          <a:blip r:embed="rId2"/>
          <a:stretch>
            <a:fillRect/>
          </a:stretch>
        </p:blipFill>
        <p:spPr>
          <a:xfrm>
            <a:off x="366979" y="589323"/>
            <a:ext cx="1739613" cy="5942458"/>
          </a:xfrm>
          <a:prstGeom prst="rect">
            <a:avLst/>
          </a:prstGeom>
        </p:spPr>
      </p:pic>
      <p:pic>
        <p:nvPicPr>
          <p:cNvPr id="3" name="Picture 2">
            <a:extLst>
              <a:ext uri="{FF2B5EF4-FFF2-40B4-BE49-F238E27FC236}">
                <a16:creationId xmlns:a16="http://schemas.microsoft.com/office/drawing/2014/main" id="{C26B01B7-3142-46E2-85FF-E1DD17DAFA6E}"/>
              </a:ext>
            </a:extLst>
          </p:cNvPr>
          <p:cNvPicPr>
            <a:picLocks noChangeAspect="1"/>
          </p:cNvPicPr>
          <p:nvPr/>
        </p:nvPicPr>
        <p:blipFill rotWithShape="1">
          <a:blip r:embed="rId3"/>
          <a:srcRect b="12323"/>
          <a:stretch/>
        </p:blipFill>
        <p:spPr>
          <a:xfrm>
            <a:off x="9235873" y="1023373"/>
            <a:ext cx="2697626" cy="5518773"/>
          </a:xfrm>
          <a:prstGeom prst="rect">
            <a:avLst/>
          </a:prstGeom>
        </p:spPr>
      </p:pic>
      <p:sp>
        <p:nvSpPr>
          <p:cNvPr id="8" name="TextBox 7">
            <a:extLst>
              <a:ext uri="{FF2B5EF4-FFF2-40B4-BE49-F238E27FC236}">
                <a16:creationId xmlns:a16="http://schemas.microsoft.com/office/drawing/2014/main" id="{48113E2B-A286-4DC0-9142-5B0D4A79C05C}"/>
              </a:ext>
            </a:extLst>
          </p:cNvPr>
          <p:cNvSpPr txBox="1"/>
          <p:nvPr/>
        </p:nvSpPr>
        <p:spPr>
          <a:xfrm>
            <a:off x="366979" y="266157"/>
            <a:ext cx="214472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Screens &amp; Controls View </a:t>
            </a:r>
          </a:p>
        </p:txBody>
      </p:sp>
      <p:pic>
        <p:nvPicPr>
          <p:cNvPr id="4" name="Picture 3">
            <a:extLst>
              <a:ext uri="{FF2B5EF4-FFF2-40B4-BE49-F238E27FC236}">
                <a16:creationId xmlns:a16="http://schemas.microsoft.com/office/drawing/2014/main" id="{846545CE-8EC2-4135-AEFD-A58BD3683B34}"/>
              </a:ext>
            </a:extLst>
          </p:cNvPr>
          <p:cNvPicPr>
            <a:picLocks noChangeAspect="1"/>
          </p:cNvPicPr>
          <p:nvPr/>
        </p:nvPicPr>
        <p:blipFill>
          <a:blip r:embed="rId4"/>
          <a:stretch>
            <a:fillRect/>
          </a:stretch>
        </p:blipFill>
        <p:spPr>
          <a:xfrm>
            <a:off x="6836447" y="1023373"/>
            <a:ext cx="2247786" cy="5521124"/>
          </a:xfrm>
          <a:prstGeom prst="rect">
            <a:avLst/>
          </a:prstGeom>
        </p:spPr>
      </p:pic>
      <p:sp>
        <p:nvSpPr>
          <p:cNvPr id="13" name="TextBox 12">
            <a:extLst>
              <a:ext uri="{FF2B5EF4-FFF2-40B4-BE49-F238E27FC236}">
                <a16:creationId xmlns:a16="http://schemas.microsoft.com/office/drawing/2014/main" id="{DC16D587-34E4-48CC-9F72-EB49038AF7AF}"/>
              </a:ext>
            </a:extLst>
          </p:cNvPr>
          <p:cNvSpPr txBox="1"/>
          <p:nvPr/>
        </p:nvSpPr>
        <p:spPr>
          <a:xfrm>
            <a:off x="6836447" y="244273"/>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Properties Panel</a:t>
            </a:r>
          </a:p>
        </p:txBody>
      </p:sp>
      <p:pic>
        <p:nvPicPr>
          <p:cNvPr id="16" name="Picture 15">
            <a:extLst>
              <a:ext uri="{FF2B5EF4-FFF2-40B4-BE49-F238E27FC236}">
                <a16:creationId xmlns:a16="http://schemas.microsoft.com/office/drawing/2014/main" id="{D3C1C1C5-6633-4347-9A9A-C353809660CE}"/>
              </a:ext>
            </a:extLst>
          </p:cNvPr>
          <p:cNvPicPr>
            <a:picLocks noChangeAspect="1"/>
          </p:cNvPicPr>
          <p:nvPr/>
        </p:nvPicPr>
        <p:blipFill rotWithShape="1">
          <a:blip r:embed="rId5"/>
          <a:srcRect t="24527" r="36203"/>
          <a:stretch/>
        </p:blipFill>
        <p:spPr>
          <a:xfrm>
            <a:off x="6836447" y="536251"/>
            <a:ext cx="5097052" cy="410588"/>
          </a:xfrm>
          <a:prstGeom prst="rect">
            <a:avLst/>
          </a:prstGeom>
        </p:spPr>
      </p:pic>
      <p:pic>
        <p:nvPicPr>
          <p:cNvPr id="5" name="Picture 4">
            <a:extLst>
              <a:ext uri="{FF2B5EF4-FFF2-40B4-BE49-F238E27FC236}">
                <a16:creationId xmlns:a16="http://schemas.microsoft.com/office/drawing/2014/main" id="{61B67D1A-D3DC-4481-986D-BBC5839E5C95}"/>
              </a:ext>
            </a:extLst>
          </p:cNvPr>
          <p:cNvPicPr>
            <a:picLocks noChangeAspect="1"/>
          </p:cNvPicPr>
          <p:nvPr/>
        </p:nvPicPr>
        <p:blipFill>
          <a:blip r:embed="rId6"/>
          <a:stretch>
            <a:fillRect/>
          </a:stretch>
        </p:blipFill>
        <p:spPr>
          <a:xfrm>
            <a:off x="2480638" y="709715"/>
            <a:ext cx="3981763" cy="2985503"/>
          </a:xfrm>
          <a:prstGeom prst="rect">
            <a:avLst/>
          </a:prstGeom>
        </p:spPr>
      </p:pic>
      <p:sp>
        <p:nvSpPr>
          <p:cNvPr id="17" name="TextBox 16">
            <a:extLst>
              <a:ext uri="{FF2B5EF4-FFF2-40B4-BE49-F238E27FC236}">
                <a16:creationId xmlns:a16="http://schemas.microsoft.com/office/drawing/2014/main" id="{4108ADB0-204B-4F6A-893F-D7FA22824C3D}"/>
              </a:ext>
            </a:extLst>
          </p:cNvPr>
          <p:cNvSpPr txBox="1"/>
          <p:nvPr/>
        </p:nvSpPr>
        <p:spPr>
          <a:xfrm>
            <a:off x="3316858" y="320807"/>
            <a:ext cx="2144727"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Canvas</a:t>
            </a:r>
          </a:p>
        </p:txBody>
      </p:sp>
    </p:spTree>
    <p:extLst>
      <p:ext uri="{BB962C8B-B14F-4D97-AF65-F5344CB8AC3E}">
        <p14:creationId xmlns:p14="http://schemas.microsoft.com/office/powerpoint/2010/main" val="270459620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4783-0E3F-4395-B5BD-66743DD41E23}"/>
              </a:ext>
            </a:extLst>
          </p:cNvPr>
          <p:cNvSpPr>
            <a:spLocks noGrp="1"/>
          </p:cNvSpPr>
          <p:nvPr>
            <p:ph type="title"/>
          </p:nvPr>
        </p:nvSpPr>
        <p:spPr/>
        <p:txBody>
          <a:bodyPr/>
          <a:lstStyle/>
          <a:p>
            <a:r>
              <a:rPr lang="en-US" sz="2400" dirty="0"/>
              <a:t>Gallery</a:t>
            </a:r>
            <a:endParaRPr lang="en-US" dirty="0"/>
          </a:p>
        </p:txBody>
      </p:sp>
      <p:pic>
        <p:nvPicPr>
          <p:cNvPr id="3" name="Picture 2">
            <a:extLst>
              <a:ext uri="{FF2B5EF4-FFF2-40B4-BE49-F238E27FC236}">
                <a16:creationId xmlns:a16="http://schemas.microsoft.com/office/drawing/2014/main" id="{D705FE24-321E-42A5-8BD4-24AF11A170F1}"/>
              </a:ext>
            </a:extLst>
          </p:cNvPr>
          <p:cNvPicPr>
            <a:picLocks noChangeAspect="1"/>
          </p:cNvPicPr>
          <p:nvPr/>
        </p:nvPicPr>
        <p:blipFill>
          <a:blip r:embed="rId2"/>
          <a:stretch>
            <a:fillRect/>
          </a:stretch>
        </p:blipFill>
        <p:spPr>
          <a:xfrm>
            <a:off x="4631569" y="1626998"/>
            <a:ext cx="7073111" cy="4565736"/>
          </a:xfrm>
          <a:prstGeom prst="rect">
            <a:avLst/>
          </a:prstGeom>
        </p:spPr>
      </p:pic>
      <p:pic>
        <p:nvPicPr>
          <p:cNvPr id="4" name="Picture 3">
            <a:extLst>
              <a:ext uri="{FF2B5EF4-FFF2-40B4-BE49-F238E27FC236}">
                <a16:creationId xmlns:a16="http://schemas.microsoft.com/office/drawing/2014/main" id="{069ED31A-E6D1-49B0-8C6A-EE61557FD270}"/>
              </a:ext>
            </a:extLst>
          </p:cNvPr>
          <p:cNvPicPr>
            <a:picLocks noChangeAspect="1"/>
          </p:cNvPicPr>
          <p:nvPr/>
        </p:nvPicPr>
        <p:blipFill rotWithShape="1">
          <a:blip r:embed="rId3"/>
          <a:srcRect l="11404" r="5656" b="3952"/>
          <a:stretch/>
        </p:blipFill>
        <p:spPr>
          <a:xfrm>
            <a:off x="426424" y="1626998"/>
            <a:ext cx="3756158" cy="2972801"/>
          </a:xfrm>
          <a:prstGeom prst="rect">
            <a:avLst/>
          </a:prstGeom>
        </p:spPr>
      </p:pic>
      <p:sp>
        <p:nvSpPr>
          <p:cNvPr id="5" name="Flowchart: Process 4">
            <a:extLst>
              <a:ext uri="{FF2B5EF4-FFF2-40B4-BE49-F238E27FC236}">
                <a16:creationId xmlns:a16="http://schemas.microsoft.com/office/drawing/2014/main" id="{CD9C0ADF-3344-43BF-84C0-FD3B0796BF9F}"/>
              </a:ext>
            </a:extLst>
          </p:cNvPr>
          <p:cNvSpPr/>
          <p:nvPr/>
        </p:nvSpPr>
        <p:spPr bwMode="auto">
          <a:xfrm>
            <a:off x="5502825" y="2480378"/>
            <a:ext cx="2956743" cy="733711"/>
          </a:xfrm>
          <a:prstGeom prst="flowChartProcess">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endParaRPr>
          </a:p>
        </p:txBody>
      </p:sp>
      <p:sp>
        <p:nvSpPr>
          <p:cNvPr id="6" name="Arrow: Down 5">
            <a:extLst>
              <a:ext uri="{FF2B5EF4-FFF2-40B4-BE49-F238E27FC236}">
                <a16:creationId xmlns:a16="http://schemas.microsoft.com/office/drawing/2014/main" id="{20920E2B-7088-4D21-97FC-5E0FED22B2BE}"/>
              </a:ext>
            </a:extLst>
          </p:cNvPr>
          <p:cNvSpPr/>
          <p:nvPr/>
        </p:nvSpPr>
        <p:spPr bwMode="auto">
          <a:xfrm>
            <a:off x="5535015" y="2250410"/>
            <a:ext cx="170402" cy="2956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2551EC-3CB2-4BA1-94CB-4A5A2A474747}"/>
              </a:ext>
            </a:extLst>
          </p:cNvPr>
          <p:cNvSpPr txBox="1"/>
          <p:nvPr/>
        </p:nvSpPr>
        <p:spPr>
          <a:xfrm>
            <a:off x="5344039" y="2025915"/>
            <a:ext cx="338382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First item is used to the edit the gallery template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247791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algn="ctr"/>
            <a:r>
              <a:rPr lang="de-DE" dirty="0" smtClean="0"/>
              <a:t>Contents	 </a:t>
            </a:r>
            <a:endParaRPr lang="de-DE" dirty="0"/>
          </a:p>
        </p:txBody>
      </p:sp>
      <p:sp>
        <p:nvSpPr>
          <p:cNvPr id="4" name="Textplatzhalter 3"/>
          <p:cNvSpPr>
            <a:spLocks noGrp="1"/>
          </p:cNvSpPr>
          <p:nvPr>
            <p:ph type="body" sz="quarter" idx="12"/>
          </p:nvPr>
        </p:nvSpPr>
        <p:spPr>
          <a:xfrm>
            <a:off x="334438" y="6164399"/>
            <a:ext cx="10693925" cy="144921"/>
          </a:xfrm>
        </p:spPr>
        <p:txBody>
          <a:bodyPr/>
          <a:lstStyle/>
          <a:p>
            <a:endParaRPr lang="de-DE" dirty="0"/>
          </a:p>
        </p:txBody>
      </p:sp>
      <p:sp>
        <p:nvSpPr>
          <p:cNvPr id="9" name="AutoShape 72"/>
          <p:cNvSpPr>
            <a:spLocks noChangeArrowheads="1"/>
          </p:cNvSpPr>
          <p:nvPr/>
        </p:nvSpPr>
        <p:spPr bwMode="auto">
          <a:xfrm>
            <a:off x="1" y="5732934"/>
            <a:ext cx="11040532" cy="360362"/>
          </a:xfrm>
          <a:prstGeom prst="rect">
            <a:avLst/>
          </a:prstGeom>
          <a:solidFill>
            <a:schemeClr val="accent5"/>
          </a:solidFill>
          <a:ln w="12700" algn="ctr">
            <a:noFill/>
            <a:round/>
            <a:headEnd/>
            <a:tailEnd/>
          </a:ln>
          <a:effectLst/>
        </p:spPr>
        <p:txBody>
          <a:bodyPr lIns="324000" anchor="ctr"/>
          <a:lstStyle/>
          <a:p>
            <a:pPr lvl="0" eaLnBrk="0" hangingPunct="0">
              <a:lnSpc>
                <a:spcPct val="90000"/>
              </a:lnSpc>
              <a:defRPr/>
            </a:pPr>
            <a:endParaRPr lang="de-DE" sz="1600" kern="0" dirty="0" smtClean="0">
              <a:solidFill>
                <a:srgbClr val="FFFFFF"/>
              </a:solidFill>
            </a:endParaRPr>
          </a:p>
        </p:txBody>
      </p:sp>
      <p:sp>
        <p:nvSpPr>
          <p:cNvPr id="7" name="Rectangle 2"/>
          <p:cNvSpPr>
            <a:spLocks noChangeArrowheads="1"/>
          </p:cNvSpPr>
          <p:nvPr/>
        </p:nvSpPr>
        <p:spPr bwMode="auto">
          <a:xfrm>
            <a:off x="328917" y="733040"/>
            <a:ext cx="65" cy="80856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8" name="Rechteck 7"/>
          <p:cNvSpPr/>
          <p:nvPr/>
        </p:nvSpPr>
        <p:spPr>
          <a:xfrm>
            <a:off x="191344" y="780384"/>
            <a:ext cx="12241360" cy="1908215"/>
          </a:xfrm>
          <a:prstGeom prst="rect">
            <a:avLst/>
          </a:prstGeom>
        </p:spPr>
        <p:txBody>
          <a:bodyPr wrap="square">
            <a:spAutoFit/>
          </a:bodyPr>
          <a:lstStyle/>
          <a:p>
            <a:pPr marL="342900" indent="-342900">
              <a:buFont typeface="Arial" panose="020B0604020202020204" pitchFamily="34" charset="0"/>
              <a:buChar char="•"/>
            </a:pPr>
            <a:r>
              <a:rPr lang="de-DE" sz="2000" dirty="0" smtClean="0">
                <a:latin typeface="Segoe UI Light" panose="020B0502040204020203" pitchFamily="34" charset="0"/>
                <a:cs typeface="Segoe UI Light" panose="020B0502040204020203" pitchFamily="34" charset="0"/>
              </a:rPr>
              <a:t>Introduction </a:t>
            </a:r>
            <a:r>
              <a:rPr lang="de-DE" sz="2000" dirty="0" err="1" smtClean="0">
                <a:latin typeface="Segoe UI Light" panose="020B0502040204020203" pitchFamily="34" charset="0"/>
                <a:cs typeface="Segoe UI Light" panose="020B0502040204020203" pitchFamily="34" charset="0"/>
              </a:rPr>
              <a:t>to</a:t>
            </a:r>
            <a:r>
              <a:rPr lang="de-DE" sz="2000" dirty="0" smtClean="0">
                <a:latin typeface="Segoe UI Light" panose="020B0502040204020203" pitchFamily="34" charset="0"/>
                <a:cs typeface="Segoe UI Light" panose="020B0502040204020203" pitchFamily="34" charset="0"/>
              </a:rPr>
              <a:t> </a:t>
            </a:r>
            <a:r>
              <a:rPr lang="de-DE" sz="2000" dirty="0" err="1" smtClean="0">
                <a:latin typeface="Segoe UI Light" panose="020B0502040204020203" pitchFamily="34" charset="0"/>
                <a:cs typeface="Segoe UI Light" panose="020B0502040204020203" pitchFamily="34" charset="0"/>
              </a:rPr>
              <a:t>Powerapps</a:t>
            </a:r>
            <a:endParaRPr lang="de-DE" sz="2000" dirty="0" smtClean="0">
              <a:latin typeface="Segoe UI Light" panose="020B0502040204020203" pitchFamily="34" charset="0"/>
              <a:cs typeface="Segoe UI Light" panose="020B0502040204020203" pitchFamily="34" charset="0"/>
            </a:endParaRPr>
          </a:p>
          <a:p>
            <a:endParaRPr lang="de-DE"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000" dirty="0" smtClean="0">
                <a:latin typeface="Segoe UI Light" panose="020B0502040204020203" pitchFamily="34" charset="0"/>
                <a:cs typeface="Segoe UI Light" panose="020B0502040204020203" pitchFamily="34" charset="0"/>
              </a:rPr>
              <a:t>Tasks Manager – Workshop</a:t>
            </a:r>
          </a:p>
          <a:p>
            <a:endParaRPr lang="de-DE" sz="2000" dirty="0" smtClean="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000" dirty="0" err="1" smtClean="0">
                <a:latin typeface="Segoe UI Light" panose="020B0502040204020203" pitchFamily="34" charset="0"/>
                <a:cs typeface="Segoe UI Light" panose="020B0502040204020203" pitchFamily="34" charset="0"/>
              </a:rPr>
              <a:t>Importing</a:t>
            </a:r>
            <a:r>
              <a:rPr lang="de-DE" sz="2000" dirty="0" smtClean="0">
                <a:latin typeface="Segoe UI Light" panose="020B0502040204020203" pitchFamily="34" charset="0"/>
                <a:cs typeface="Segoe UI Light" panose="020B0502040204020203" pitchFamily="34" charset="0"/>
              </a:rPr>
              <a:t> a </a:t>
            </a:r>
            <a:r>
              <a:rPr lang="de-DE" sz="2000" dirty="0" err="1" smtClean="0">
                <a:latin typeface="Segoe UI Light" panose="020B0502040204020203" pitchFamily="34" charset="0"/>
                <a:cs typeface="Segoe UI Light" panose="020B0502040204020203" pitchFamily="34" charset="0"/>
              </a:rPr>
              <a:t>Powerapp</a:t>
            </a:r>
            <a:r>
              <a:rPr lang="de-DE" sz="2000" dirty="0" smtClean="0">
                <a:latin typeface="Segoe UI Light" panose="020B0502040204020203" pitchFamily="34" charset="0"/>
                <a:cs typeface="Segoe UI Light" panose="020B0502040204020203" pitchFamily="34" charset="0"/>
              </a:rPr>
              <a:t> </a:t>
            </a:r>
          </a:p>
          <a:p>
            <a:endParaRPr lang="de-DE" dirty="0"/>
          </a:p>
        </p:txBody>
      </p:sp>
    </p:spTree>
    <p:extLst>
      <p:ext uri="{BB962C8B-B14F-4D97-AF65-F5344CB8AC3E}">
        <p14:creationId xmlns:p14="http://schemas.microsoft.com/office/powerpoint/2010/main" val="230613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588263" y="2425541"/>
            <a:ext cx="4167887" cy="1107996"/>
          </a:xfrm>
        </p:spPr>
        <p:txBody>
          <a:bodyPr/>
          <a:lstStyle/>
          <a:p>
            <a:r>
              <a:rPr lang="en-US" dirty="0"/>
              <a:t>Model-driven apps</a:t>
            </a:r>
            <a:br>
              <a:rPr lang="en-US" dirty="0"/>
            </a:br>
            <a:endParaRPr lang="en-US" dirty="0"/>
          </a:p>
        </p:txBody>
      </p:sp>
    </p:spTree>
    <p:extLst>
      <p:ext uri="{BB962C8B-B14F-4D97-AF65-F5344CB8AC3E}">
        <p14:creationId xmlns:p14="http://schemas.microsoft.com/office/powerpoint/2010/main" val="365510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DA2B93C-C2FE-4981-AE96-A87D86C3DAD0}"/>
              </a:ext>
            </a:extLst>
          </p:cNvPr>
          <p:cNvPicPr>
            <a:picLocks noChangeAspect="1"/>
          </p:cNvPicPr>
          <p:nvPr/>
        </p:nvPicPr>
        <p:blipFill>
          <a:blip r:embed="rId3"/>
          <a:stretch>
            <a:fillRect/>
          </a:stretch>
        </p:blipFill>
        <p:spPr>
          <a:xfrm>
            <a:off x="6609214" y="1089857"/>
            <a:ext cx="4199610" cy="244209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F626BA68-CCE4-406F-875C-D3885FACE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854" y="839206"/>
            <a:ext cx="3236946" cy="181989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B1E208BC-5B9C-40B0-93E6-D5A921B76FFD}"/>
              </a:ext>
            </a:extLst>
          </p:cNvPr>
          <p:cNvPicPr>
            <a:picLocks noChangeAspect="1"/>
          </p:cNvPicPr>
          <p:nvPr/>
        </p:nvPicPr>
        <p:blipFill>
          <a:blip r:embed="rId5"/>
          <a:stretch>
            <a:fillRect/>
          </a:stretch>
        </p:blipFill>
        <p:spPr>
          <a:xfrm>
            <a:off x="7165714" y="1433960"/>
            <a:ext cx="3112971" cy="1813726"/>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689FE2AB-CEB3-4863-92BD-98A8A93BDC00}"/>
              </a:ext>
            </a:extLst>
          </p:cNvPr>
          <p:cNvPicPr>
            <a:picLocks noChangeAspect="1"/>
          </p:cNvPicPr>
          <p:nvPr/>
        </p:nvPicPr>
        <p:blipFill>
          <a:blip r:embed="rId6"/>
          <a:stretch>
            <a:fillRect/>
          </a:stretch>
        </p:blipFill>
        <p:spPr>
          <a:xfrm>
            <a:off x="7399598" y="2022546"/>
            <a:ext cx="3119016" cy="181372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81166AA-BF26-4599-8B1E-B901C70BB4A2}"/>
              </a:ext>
            </a:extLst>
          </p:cNvPr>
          <p:cNvPicPr>
            <a:picLocks noChangeAspect="1"/>
          </p:cNvPicPr>
          <p:nvPr/>
        </p:nvPicPr>
        <p:blipFill>
          <a:blip r:embed="rId7"/>
          <a:stretch>
            <a:fillRect/>
          </a:stretch>
        </p:blipFill>
        <p:spPr>
          <a:xfrm>
            <a:off x="6613045" y="839700"/>
            <a:ext cx="3120975" cy="181372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522A94B-F6DB-4C0F-B433-70C6F6239C9F}"/>
              </a:ext>
            </a:extLst>
          </p:cNvPr>
          <p:cNvPicPr>
            <a:picLocks noChangeAspect="1"/>
          </p:cNvPicPr>
          <p:nvPr/>
        </p:nvPicPr>
        <p:blipFill>
          <a:blip r:embed="rId8"/>
          <a:stretch>
            <a:fillRect/>
          </a:stretch>
        </p:blipFill>
        <p:spPr>
          <a:xfrm>
            <a:off x="7270411" y="1465183"/>
            <a:ext cx="3120975" cy="181372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F2CF5DAF-A46D-40D4-AC0B-C05BBBD57110}"/>
              </a:ext>
            </a:extLst>
          </p:cNvPr>
          <p:cNvPicPr>
            <a:picLocks noChangeAspect="1"/>
          </p:cNvPicPr>
          <p:nvPr/>
        </p:nvPicPr>
        <p:blipFill>
          <a:blip r:embed="rId9"/>
          <a:stretch>
            <a:fillRect/>
          </a:stretch>
        </p:blipFill>
        <p:spPr>
          <a:xfrm>
            <a:off x="7927778" y="2090666"/>
            <a:ext cx="3120975" cy="1813726"/>
          </a:xfrm>
          <a:prstGeom prst="rect">
            <a:avLst/>
          </a:prstGeom>
          <a:ln>
            <a:noFill/>
          </a:ln>
          <a:effectLst>
            <a:outerShdw blurRad="292100" dist="139700" dir="2700000" algn="tl" rotWithShape="0">
              <a:srgbClr val="333333">
                <a:alpha val="65000"/>
              </a:srgbClr>
            </a:outerShdw>
          </a:effectLst>
        </p:spPr>
      </p:pic>
      <p:sp>
        <p:nvSpPr>
          <p:cNvPr id="19" name="Title 1">
            <a:extLst>
              <a:ext uri="{FF2B5EF4-FFF2-40B4-BE49-F238E27FC236}">
                <a16:creationId xmlns:a16="http://schemas.microsoft.com/office/drawing/2014/main" id="{3788D5D7-C11A-4D11-91E3-982E8D4A11D0}"/>
              </a:ext>
            </a:extLst>
          </p:cNvPr>
          <p:cNvSpPr txBox="1">
            <a:spLocks/>
          </p:cNvSpPr>
          <p:nvPr/>
        </p:nvSpPr>
        <p:spPr>
          <a:xfrm>
            <a:off x="6609214" y="4489577"/>
            <a:ext cx="4902835" cy="141546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Model-driven apps </a:t>
            </a:r>
            <a:r>
              <a:rPr kumimoji="0" lang="en-US" sz="2000" b="0" i="0" u="none" strike="noStrike" kern="1200" cap="none" spc="0" normalizeH="0" baseline="0" noProof="0">
                <a:ln w="3175">
                  <a:noFill/>
                </a:ln>
                <a:solidFill>
                  <a:srgbClr val="1A1A1A"/>
                </a:solidFill>
                <a:effectLst/>
                <a:uLnTx/>
                <a:uFillTx/>
                <a:latin typeface="Segoe UI Light"/>
                <a:ea typeface="+mn-ea"/>
                <a:cs typeface="Segoe UI" pitchFamily="34" charset="0"/>
              </a:rPr>
              <a:t>leverage your data model, relationships, and business processes to automatically generate immersive, responsive applications</a:t>
            </a:r>
            <a:endParaRPr kumimoji="0" lang="en-US" sz="2000" b="1" i="0" u="none" strike="noStrike" kern="1200" cap="none" spc="0" normalizeH="0" baseline="0" noProof="0">
              <a:ln w="3175">
                <a:noFill/>
              </a:ln>
              <a:solidFill>
                <a:srgbClr val="1A1A1A"/>
              </a:solidFill>
              <a:effectLst/>
              <a:uLnTx/>
              <a:uFillTx/>
              <a:latin typeface="Segoe UI Light"/>
              <a:ea typeface="+mn-ea"/>
              <a:cs typeface="Segoe UI" pitchFamily="34" charset="0"/>
            </a:endParaRPr>
          </a:p>
        </p:txBody>
      </p:sp>
      <p:pic>
        <p:nvPicPr>
          <p:cNvPr id="20" name="Picture 19">
            <a:extLst>
              <a:ext uri="{FF2B5EF4-FFF2-40B4-BE49-F238E27FC236}">
                <a16:creationId xmlns:a16="http://schemas.microsoft.com/office/drawing/2014/main" id="{3542CFEB-E6E0-4FD1-9596-EC38AA567192}"/>
              </a:ext>
            </a:extLst>
          </p:cNvPr>
          <p:cNvPicPr>
            <a:picLocks noChangeAspect="1"/>
          </p:cNvPicPr>
          <p:nvPr/>
        </p:nvPicPr>
        <p:blipFill>
          <a:blip r:embed="rId10"/>
          <a:stretch>
            <a:fillRect/>
          </a:stretch>
        </p:blipFill>
        <p:spPr>
          <a:xfrm>
            <a:off x="1252003" y="1186345"/>
            <a:ext cx="3973147" cy="2308956"/>
          </a:xfrm>
          <a:prstGeom prst="rect">
            <a:avLst/>
          </a:prstGeom>
          <a:ln>
            <a:noFill/>
          </a:ln>
          <a:effectLst>
            <a:outerShdw blurRad="292100" dist="139700" dir="2700000" algn="tl" rotWithShape="0">
              <a:srgbClr val="333333">
                <a:alpha val="65000"/>
              </a:srgbClr>
            </a:outerShdw>
          </a:effectLst>
        </p:spPr>
      </p:pic>
      <p:grpSp>
        <p:nvGrpSpPr>
          <p:cNvPr id="22" name="Group 21">
            <a:extLst>
              <a:ext uri="{FF2B5EF4-FFF2-40B4-BE49-F238E27FC236}">
                <a16:creationId xmlns:a16="http://schemas.microsoft.com/office/drawing/2014/main" id="{2BA95F9E-1966-4A9F-87FA-59518CC1A865}"/>
              </a:ext>
            </a:extLst>
          </p:cNvPr>
          <p:cNvGrpSpPr/>
          <p:nvPr/>
        </p:nvGrpSpPr>
        <p:grpSpPr>
          <a:xfrm>
            <a:off x="2420442" y="1762400"/>
            <a:ext cx="3033063" cy="2141992"/>
            <a:chOff x="443060" y="1630850"/>
            <a:chExt cx="5791446" cy="4090000"/>
          </a:xfrm>
        </p:grpSpPr>
        <p:pic>
          <p:nvPicPr>
            <p:cNvPr id="23" name="Picture 22">
              <a:extLst>
                <a:ext uri="{FF2B5EF4-FFF2-40B4-BE49-F238E27FC236}">
                  <a16:creationId xmlns:a16="http://schemas.microsoft.com/office/drawing/2014/main" id="{A032287A-BACB-4D8D-B57E-28E8C74B3155}"/>
                </a:ext>
              </a:extLst>
            </p:cNvPr>
            <p:cNvPicPr>
              <a:picLocks noChangeAspect="1"/>
            </p:cNvPicPr>
            <p:nvPr/>
          </p:nvPicPr>
          <p:blipFill rotWithShape="1">
            <a:blip r:embed="rId11"/>
            <a:srcRect b="19129"/>
            <a:stretch/>
          </p:blipFill>
          <p:spPr>
            <a:xfrm>
              <a:off x="443060" y="1630850"/>
              <a:ext cx="2888611" cy="4090000"/>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9043988D-85CA-42DE-9C2F-DB5C7E7140D9}"/>
                </a:ext>
              </a:extLst>
            </p:cNvPr>
            <p:cNvPicPr>
              <a:picLocks noChangeAspect="1"/>
            </p:cNvPicPr>
            <p:nvPr/>
          </p:nvPicPr>
          <p:blipFill rotWithShape="1">
            <a:blip r:embed="rId12"/>
            <a:srcRect l="-326" b="19129"/>
            <a:stretch/>
          </p:blipFill>
          <p:spPr>
            <a:xfrm>
              <a:off x="3331672" y="1630852"/>
              <a:ext cx="2902834" cy="4089998"/>
            </a:xfrm>
            <a:prstGeom prst="rect">
              <a:avLst/>
            </a:prstGeom>
            <a:solidFill>
              <a:srgbClr val="FFFFFF"/>
            </a:solidFill>
            <a:ln>
              <a:noFill/>
            </a:ln>
            <a:effectLst>
              <a:outerShdw blurRad="292100" dist="139700" dir="2700000" algn="tl" rotWithShape="0">
                <a:srgbClr val="333333">
                  <a:alpha val="65000"/>
                </a:srgbClr>
              </a:outerShdw>
            </a:effectLst>
          </p:spPr>
        </p:pic>
      </p:grpSp>
      <p:grpSp>
        <p:nvGrpSpPr>
          <p:cNvPr id="27" name="Group 26">
            <a:extLst>
              <a:ext uri="{FF2B5EF4-FFF2-40B4-BE49-F238E27FC236}">
                <a16:creationId xmlns:a16="http://schemas.microsoft.com/office/drawing/2014/main" id="{EC4C5A9E-B995-4631-AD84-5D25154EB5C9}"/>
              </a:ext>
            </a:extLst>
          </p:cNvPr>
          <p:cNvGrpSpPr/>
          <p:nvPr/>
        </p:nvGrpSpPr>
        <p:grpSpPr>
          <a:xfrm>
            <a:off x="1115999" y="1343350"/>
            <a:ext cx="3346529" cy="2188605"/>
            <a:chOff x="608852" y="-234538"/>
            <a:chExt cx="10020300" cy="6553200"/>
          </a:xfrm>
        </p:grpSpPr>
        <p:pic>
          <p:nvPicPr>
            <p:cNvPr id="29" name="Picture 28">
              <a:extLst>
                <a:ext uri="{FF2B5EF4-FFF2-40B4-BE49-F238E27FC236}">
                  <a16:creationId xmlns:a16="http://schemas.microsoft.com/office/drawing/2014/main" id="{1B4A93E8-196F-4D1C-B828-F3276D2223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30" name="Picture 29" descr="Screen Clipping">
              <a:extLst>
                <a:ext uri="{FF2B5EF4-FFF2-40B4-BE49-F238E27FC236}">
                  <a16:creationId xmlns:a16="http://schemas.microsoft.com/office/drawing/2014/main" id="{D1B547ED-B985-4A5C-98C2-F4C3E7865E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31" name="Group 30">
            <a:extLst>
              <a:ext uri="{FF2B5EF4-FFF2-40B4-BE49-F238E27FC236}">
                <a16:creationId xmlns:a16="http://schemas.microsoft.com/office/drawing/2014/main" id="{B9AB3B7E-594D-4782-9C00-4E34CB3C45D4}"/>
              </a:ext>
            </a:extLst>
          </p:cNvPr>
          <p:cNvGrpSpPr/>
          <p:nvPr/>
        </p:nvGrpSpPr>
        <p:grpSpPr>
          <a:xfrm>
            <a:off x="3824238" y="695680"/>
            <a:ext cx="1783773" cy="3484661"/>
            <a:chOff x="1413562" y="1294774"/>
            <a:chExt cx="2712341" cy="5298653"/>
          </a:xfrm>
        </p:grpSpPr>
        <p:pic>
          <p:nvPicPr>
            <p:cNvPr id="32" name="Picture 31" descr="A close up of a piece of paper&#10;&#10;Description generated with high confidence">
              <a:extLst>
                <a:ext uri="{FF2B5EF4-FFF2-40B4-BE49-F238E27FC236}">
                  <a16:creationId xmlns:a16="http://schemas.microsoft.com/office/drawing/2014/main" id="{BF6CC45F-CBED-443C-A627-3E4B66513628}"/>
                </a:ext>
              </a:extLst>
            </p:cNvPr>
            <p:cNvPicPr>
              <a:picLocks noChangeAspect="1"/>
            </p:cNvPicPr>
            <p:nvPr/>
          </p:nvPicPr>
          <p:blipFill>
            <a:blip r:embed="rId15"/>
            <a:stretch>
              <a:fillRect/>
            </a:stretch>
          </p:blipFill>
          <p:spPr>
            <a:xfrm>
              <a:off x="1704062" y="2087524"/>
              <a:ext cx="2118732" cy="3766921"/>
            </a:xfrm>
            <a:prstGeom prst="rect">
              <a:avLst/>
            </a:prstGeom>
          </p:spPr>
        </p:pic>
        <p:pic>
          <p:nvPicPr>
            <p:cNvPr id="33" name="Picture 32">
              <a:extLst>
                <a:ext uri="{FF2B5EF4-FFF2-40B4-BE49-F238E27FC236}">
                  <a16:creationId xmlns:a16="http://schemas.microsoft.com/office/drawing/2014/main" id="{311A92EA-80E1-4E26-82F4-5C66F04C536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28" name="Title 1">
            <a:extLst>
              <a:ext uri="{FF2B5EF4-FFF2-40B4-BE49-F238E27FC236}">
                <a16:creationId xmlns:a16="http://schemas.microsoft.com/office/drawing/2014/main" id="{60B5AE13-4F8A-4A27-8AB6-091CF58FD25F}"/>
              </a:ext>
            </a:extLst>
          </p:cNvPr>
          <p:cNvSpPr txBox="1">
            <a:spLocks/>
          </p:cNvSpPr>
          <p:nvPr/>
        </p:nvSpPr>
        <p:spPr>
          <a:xfrm>
            <a:off x="1193165" y="4554891"/>
            <a:ext cx="4902835" cy="1415464"/>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1A1A1A"/>
                </a:solidFill>
                <a:effectLst/>
                <a:uLnTx/>
                <a:uFillTx/>
                <a:latin typeface="Segoe UI" panose="020B0502040204020203" pitchFamily="34" charset="0"/>
                <a:ea typeface="+mj-ea"/>
                <a:cs typeface="Segoe UI" panose="020B0502040204020203" pitchFamily="34" charset="0"/>
              </a:rPr>
              <a:t>Canvas apps </a:t>
            </a:r>
            <a:r>
              <a:rPr kumimoji="0" lang="en-US" sz="2000" b="0" i="0" u="none" strike="noStrike" kern="0" cap="none" spc="0" normalizeH="0" baseline="0" noProof="0">
                <a:ln>
                  <a:noFill/>
                </a:ln>
                <a:solidFill>
                  <a:srgbClr val="1A1A1A"/>
                </a:solidFill>
                <a:effectLst/>
                <a:uLnTx/>
                <a:uFillTx/>
                <a:latin typeface="Segoe UI Light" panose="020B0502040204020203" pitchFamily="34" charset="0"/>
                <a:ea typeface="+mj-ea"/>
                <a:cs typeface="Segoe UI Light" panose="020B0502040204020203" pitchFamily="34" charset="0"/>
              </a:rPr>
              <a:t>start with user experience, with pixel-perfect control to build highly customized task- and role-based apps that mash up data from 190+ sources </a:t>
            </a:r>
          </a:p>
        </p:txBody>
      </p:sp>
      <p:sp>
        <p:nvSpPr>
          <p:cNvPr id="2" name="Rectangle 1">
            <a:extLst>
              <a:ext uri="{FF2B5EF4-FFF2-40B4-BE49-F238E27FC236}">
                <a16:creationId xmlns:a16="http://schemas.microsoft.com/office/drawing/2014/main" id="{4C468761-3FD7-4651-88B9-3DFA247EED3F}"/>
              </a:ext>
            </a:extLst>
          </p:cNvPr>
          <p:cNvSpPr/>
          <p:nvPr/>
        </p:nvSpPr>
        <p:spPr bwMode="auto">
          <a:xfrm>
            <a:off x="6096000" y="449451"/>
            <a:ext cx="5568175" cy="5959098"/>
          </a:xfrm>
          <a:prstGeom prst="rect">
            <a:avLst/>
          </a:prstGeom>
          <a:noFill/>
          <a:ln w="381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0383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53" presetClass="exit" presetSubtype="32" fill="hold" nodeType="withEffect">
                                  <p:stCondLst>
                                    <p:cond delay="200"/>
                                  </p:stCondLst>
                                  <p:childTnLst>
                                    <p:anim calcmode="lin" valueType="num">
                                      <p:cBhvr>
                                        <p:cTn id="39" dur="500"/>
                                        <p:tgtEl>
                                          <p:spTgt spid="14"/>
                                        </p:tgtEl>
                                        <p:attrNameLst>
                                          <p:attrName>ppt_w</p:attrName>
                                        </p:attrNameLst>
                                      </p:cBhvr>
                                      <p:tavLst>
                                        <p:tav tm="0">
                                          <p:val>
                                            <p:strVal val="ppt_w"/>
                                          </p:val>
                                        </p:tav>
                                        <p:tav tm="100000">
                                          <p:val>
                                            <p:fltVal val="0"/>
                                          </p:val>
                                        </p:tav>
                                      </p:tavLst>
                                    </p:anim>
                                    <p:anim calcmode="lin" valueType="num">
                                      <p:cBhvr>
                                        <p:cTn id="40" dur="500"/>
                                        <p:tgtEl>
                                          <p:spTgt spid="14"/>
                                        </p:tgtEl>
                                        <p:attrNameLst>
                                          <p:attrName>ppt_h</p:attrName>
                                        </p:attrNameLst>
                                      </p:cBhvr>
                                      <p:tavLst>
                                        <p:tav tm="0">
                                          <p:val>
                                            <p:strVal val="ppt_h"/>
                                          </p:val>
                                        </p:tav>
                                        <p:tav tm="100000">
                                          <p:val>
                                            <p:fltVal val="0"/>
                                          </p:val>
                                        </p:tav>
                                      </p:tavLst>
                                    </p:anim>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53" presetClass="exit" presetSubtype="32" fill="hold" nodeType="withEffect">
                                  <p:stCondLst>
                                    <p:cond delay="400"/>
                                  </p:stCondLst>
                                  <p:childTnLst>
                                    <p:anim calcmode="lin" valueType="num">
                                      <p:cBhvr>
                                        <p:cTn id="44" dur="500"/>
                                        <p:tgtEl>
                                          <p:spTgt spid="21"/>
                                        </p:tgtEl>
                                        <p:attrNameLst>
                                          <p:attrName>ppt_w</p:attrName>
                                        </p:attrNameLst>
                                      </p:cBhvr>
                                      <p:tavLst>
                                        <p:tav tm="0">
                                          <p:val>
                                            <p:strVal val="ppt_w"/>
                                          </p:val>
                                        </p:tav>
                                        <p:tav tm="100000">
                                          <p:val>
                                            <p:fltVal val="0"/>
                                          </p:val>
                                        </p:tav>
                                      </p:tavLst>
                                    </p:anim>
                                    <p:anim calcmode="lin" valueType="num">
                                      <p:cBhvr>
                                        <p:cTn id="45" dur="500"/>
                                        <p:tgtEl>
                                          <p:spTgt spid="21"/>
                                        </p:tgtEl>
                                        <p:attrNameLst>
                                          <p:attrName>ppt_h</p:attrName>
                                        </p:attrNameLst>
                                      </p:cBhvr>
                                      <p:tavLst>
                                        <p:tav tm="0">
                                          <p:val>
                                            <p:strVal val="ppt_h"/>
                                          </p:val>
                                        </p:tav>
                                        <p:tav tm="100000">
                                          <p:val>
                                            <p:fltVal val="0"/>
                                          </p:val>
                                        </p:tav>
                                      </p:tavLst>
                                    </p:anim>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53" presetClass="exit" presetSubtype="32" fill="hold" nodeType="withEffect">
                                  <p:stCondLst>
                                    <p:cond delay="600"/>
                                  </p:stCondLst>
                                  <p:childTnLst>
                                    <p:anim calcmode="lin" valueType="num">
                                      <p:cBhvr>
                                        <p:cTn id="49" dur="500"/>
                                        <p:tgtEl>
                                          <p:spTgt spid="16"/>
                                        </p:tgtEl>
                                        <p:attrNameLst>
                                          <p:attrName>ppt_w</p:attrName>
                                        </p:attrNameLst>
                                      </p:cBhvr>
                                      <p:tavLst>
                                        <p:tav tm="0">
                                          <p:val>
                                            <p:strVal val="ppt_w"/>
                                          </p:val>
                                        </p:tav>
                                        <p:tav tm="100000">
                                          <p:val>
                                            <p:fltVal val="0"/>
                                          </p:val>
                                        </p:tav>
                                      </p:tavLst>
                                    </p:anim>
                                    <p:anim calcmode="lin" valueType="num">
                                      <p:cBhvr>
                                        <p:cTn id="50" dur="500"/>
                                        <p:tgtEl>
                                          <p:spTgt spid="16"/>
                                        </p:tgtEl>
                                        <p:attrNameLst>
                                          <p:attrName>ppt_h</p:attrName>
                                        </p:attrNameLst>
                                      </p:cBhvr>
                                      <p:tavLst>
                                        <p:tav tm="0">
                                          <p:val>
                                            <p:strVal val="ppt_h"/>
                                          </p:val>
                                        </p:tav>
                                        <p:tav tm="100000">
                                          <p:val>
                                            <p:fltVal val="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nodeType="withEffect">
                                  <p:stCondLst>
                                    <p:cond delay="6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par>
                          <p:cTn id="64" fill="hold">
                            <p:stCondLst>
                              <p:cond delay="3600"/>
                            </p:stCondLst>
                            <p:childTnLst>
                              <p:par>
                                <p:cTn id="65" presetID="21" presetClass="entr" presetSubtype="1"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heel(1)">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031297" y="2457872"/>
            <a:ext cx="2988776" cy="3170936"/>
            <a:chOff x="8192340" y="2506660"/>
            <a:chExt cx="3048707" cy="3234522"/>
          </a:xfrm>
        </p:grpSpPr>
        <p:sp>
          <p:nvSpPr>
            <p:cNvPr id="6" name="TextBox 5"/>
            <p:cNvSpPr txBox="1"/>
            <p:nvPr/>
          </p:nvSpPr>
          <p:spPr>
            <a:xfrm>
              <a:off x="8192340" y="5019101"/>
              <a:ext cx="3048707" cy="722081"/>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Complex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responsive apps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on web and mobile</a:t>
              </a:r>
              <a:endParaRPr lang="en-US" sz="1800"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3"/>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792153" y="889130"/>
            <a:ext cx="10926264" cy="1661993"/>
          </a:xfrm>
          <a:prstGeom prst="rect">
            <a:avLst/>
          </a:prstGeom>
          <a:noFill/>
        </p:spPr>
        <p:txBody>
          <a:bodyPr wrap="square" rtlCol="0">
            <a:spAutoFit/>
          </a:bodyPr>
          <a:lstStyle/>
          <a:p>
            <a:pPr algn="ctr" defTabSz="914049">
              <a:defRPr/>
            </a:pPr>
            <a:r>
              <a:rPr lang="en-US" sz="3400" b="1" dirty="0">
                <a:solidFill>
                  <a:srgbClr val="7030A0"/>
                </a:solidFill>
                <a:latin typeface="Segoe UI Semilight" panose="020B0402040204020203" pitchFamily="34" charset="0"/>
                <a:cs typeface="Segoe UI Semilight" panose="020B0402040204020203" pitchFamily="34" charset="0"/>
              </a:rPr>
              <a:t>PowerApps Model-driven apps </a:t>
            </a:r>
            <a:r>
              <a:rPr lang="en-US" sz="3400" dirty="0">
                <a:solidFill>
                  <a:srgbClr val="505050"/>
                </a:solidFill>
                <a:latin typeface="Segoe UI Semilight" panose="020B0402040204020203" pitchFamily="34" charset="0"/>
                <a:cs typeface="Segoe UI Semilight" panose="020B0402040204020203" pitchFamily="34" charset="0"/>
              </a:rPr>
              <a:t>provides a metadata-driven architecture for creating and customizing apps without writing code</a:t>
            </a:r>
          </a:p>
        </p:txBody>
      </p:sp>
      <p:grpSp>
        <p:nvGrpSpPr>
          <p:cNvPr id="44" name="Group 43">
            <a:extLst>
              <a:ext uri="{FF2B5EF4-FFF2-40B4-BE49-F238E27FC236}">
                <a16:creationId xmlns:a16="http://schemas.microsoft.com/office/drawing/2014/main" id="{AD0ACB0C-A787-485F-BB36-AFA38AEC36C7}"/>
              </a:ext>
            </a:extLst>
          </p:cNvPr>
          <p:cNvGrpSpPr/>
          <p:nvPr/>
        </p:nvGrpSpPr>
        <p:grpSpPr>
          <a:xfrm>
            <a:off x="4136163" y="2984845"/>
            <a:ext cx="3681134" cy="3261638"/>
            <a:chOff x="4136163" y="2984845"/>
            <a:chExt cx="3681134" cy="3261638"/>
          </a:xfrm>
        </p:grpSpPr>
        <p:sp>
          <p:nvSpPr>
            <p:cNvPr id="5" name="TextBox 4"/>
            <p:cNvSpPr txBox="1"/>
            <p:nvPr/>
          </p:nvSpPr>
          <p:spPr>
            <a:xfrm>
              <a:off x="4136163" y="4923044"/>
              <a:ext cx="3681134" cy="1323439"/>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Easily add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Business rules</a:t>
              </a:r>
              <a:r>
                <a:rPr lang="en-US" sz="2000" b="1" i="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and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Business process flows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to model your business processes</a:t>
              </a:r>
              <a:br>
                <a:rPr lang="en-US" sz="2000" dirty="0">
                  <a:solidFill>
                    <a:prstClr val="black">
                      <a:lumMod val="85000"/>
                      <a:lumOff val="15000"/>
                    </a:prstClr>
                  </a:solidFill>
                  <a:latin typeface="Segoe UI Light" panose="020B0502040204020203" pitchFamily="34" charset="0"/>
                  <a:cs typeface="Segoe UI Light" panose="020B0502040204020203" pitchFamily="34" charset="0"/>
                </a:rPr>
              </a:br>
              <a:endParaRPr lang="en-US" sz="2000" dirty="0">
                <a:solidFill>
                  <a:prstClr val="black">
                    <a:lumMod val="85000"/>
                    <a:lumOff val="15000"/>
                  </a:prstClr>
                </a:solidFill>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A96E039F-D5A7-410A-B66C-CC6EAC905FC1}"/>
                </a:ext>
              </a:extLst>
            </p:cNvPr>
            <p:cNvGrpSpPr/>
            <p:nvPr/>
          </p:nvGrpSpPr>
          <p:grpSpPr>
            <a:xfrm>
              <a:off x="4965518" y="2984845"/>
              <a:ext cx="2014253" cy="1409101"/>
              <a:chOff x="4965518" y="2934299"/>
              <a:chExt cx="2014253" cy="1409101"/>
            </a:xfrm>
          </p:grpSpPr>
          <p:pic>
            <p:nvPicPr>
              <p:cNvPr id="7" name="Graphic 6" descr="Checklist">
                <a:extLst>
                  <a:ext uri="{FF2B5EF4-FFF2-40B4-BE49-F238E27FC236}">
                    <a16:creationId xmlns:a16="http://schemas.microsoft.com/office/drawing/2014/main" id="{7A4375E9-9B97-44C1-9E6D-781D6ED8FC1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56739" y="3519528"/>
                <a:ext cx="457200" cy="457200"/>
              </a:xfrm>
              <a:prstGeom prst="rect">
                <a:avLst/>
              </a:prstGeom>
            </p:spPr>
          </p:pic>
          <p:sp>
            <p:nvSpPr>
              <p:cNvPr id="19" name="monitor" title="Icon of a monitor">
                <a:extLst>
                  <a:ext uri="{FF2B5EF4-FFF2-40B4-BE49-F238E27FC236}">
                    <a16:creationId xmlns:a16="http://schemas.microsoft.com/office/drawing/2014/main" id="{3562C64B-6757-4A0E-A899-1F401827CED0}"/>
                  </a:ext>
                </a:extLst>
              </p:cNvPr>
              <p:cNvSpPr>
                <a:spLocks noChangeAspect="1" noEditPoints="1"/>
              </p:cNvSpPr>
              <p:nvPr/>
            </p:nvSpPr>
            <p:spPr bwMode="auto">
              <a:xfrm>
                <a:off x="4965518" y="2934299"/>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pic>
            <p:nvPicPr>
              <p:cNvPr id="21" name="Graphic 20" descr="Contract">
                <a:extLst>
                  <a:ext uri="{FF2B5EF4-FFF2-40B4-BE49-F238E27FC236}">
                    <a16:creationId xmlns:a16="http://schemas.microsoft.com/office/drawing/2014/main" id="{AF87A8DF-7BE4-497B-B6A0-FC4A7426711E}"/>
                  </a:ext>
                </a:extLst>
              </p:cNvPr>
              <p:cNvPicPr>
                <a:picLocks/>
              </p:cNvPicPr>
              <p:nvPr/>
            </p:nvPicPr>
            <p:blipFill>
              <a:blip r:embed="rId6">
                <a:extLst>
                  <a:ext uri="{96DAC541-7B7A-43D3-8B79-37D633B846F1}">
                    <asvg:svgBlip xmlns:asvg="http://schemas.microsoft.com/office/drawing/2016/SVG/main" xmlns="" r:embed="rId7"/>
                  </a:ext>
                </a:extLst>
              </a:blip>
              <a:stretch>
                <a:fillRect/>
              </a:stretch>
            </p:blipFill>
            <p:spPr>
              <a:xfrm>
                <a:off x="5044934" y="3519528"/>
                <a:ext cx="457200" cy="457200"/>
              </a:xfrm>
              <a:prstGeom prst="rect">
                <a:avLst/>
              </a:prstGeom>
            </p:spPr>
          </p:pic>
          <p:sp>
            <p:nvSpPr>
              <p:cNvPr id="24" name="Rectangle 23">
                <a:extLst>
                  <a:ext uri="{FF2B5EF4-FFF2-40B4-BE49-F238E27FC236}">
                    <a16:creationId xmlns:a16="http://schemas.microsoft.com/office/drawing/2014/main" id="{794F06CD-C5EA-4FA7-B04D-BAABB028DFFB}"/>
                  </a:ext>
                </a:extLst>
              </p:cNvPr>
              <p:cNvSpPr/>
              <p:nvPr/>
            </p:nvSpPr>
            <p:spPr bwMode="auto">
              <a:xfrm>
                <a:off x="5133860" y="3308393"/>
                <a:ext cx="1685581"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4B74935-7B12-4BBA-97BA-063F01C94334}"/>
                  </a:ext>
                </a:extLst>
              </p:cNvPr>
              <p:cNvSpPr/>
              <p:nvPr/>
            </p:nvSpPr>
            <p:spPr bwMode="auto">
              <a:xfrm>
                <a:off x="5522236" y="3566331"/>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F5C7FC83-E58A-411A-9C67-D5AC97A9965A}"/>
                  </a:ext>
                </a:extLst>
              </p:cNvPr>
              <p:cNvSpPr/>
              <p:nvPr/>
            </p:nvSpPr>
            <p:spPr bwMode="auto">
              <a:xfrm>
                <a:off x="5522236" y="3784244"/>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A2964D70-A8AC-4CCC-9300-241B21E3E888}"/>
                </a:ext>
              </a:extLst>
            </p:cNvPr>
            <p:cNvGrpSpPr/>
            <p:nvPr/>
          </p:nvGrpSpPr>
          <p:grpSpPr>
            <a:xfrm>
              <a:off x="5887996" y="3087779"/>
              <a:ext cx="182880" cy="182880"/>
              <a:chOff x="5926924" y="3087779"/>
              <a:chExt cx="182880" cy="182880"/>
            </a:xfrm>
          </p:grpSpPr>
          <p:sp>
            <p:nvSpPr>
              <p:cNvPr id="28" name="Oval 27">
                <a:extLst>
                  <a:ext uri="{FF2B5EF4-FFF2-40B4-BE49-F238E27FC236}">
                    <a16:creationId xmlns:a16="http://schemas.microsoft.com/office/drawing/2014/main" id="{EEF77CAF-939F-447E-8B6B-C594B40B1051}"/>
                  </a:ext>
                </a:extLst>
              </p:cNvPr>
              <p:cNvSpPr/>
              <p:nvPr/>
            </p:nvSpPr>
            <p:spPr bwMode="auto">
              <a:xfrm>
                <a:off x="5926924" y="3087779"/>
                <a:ext cx="182880" cy="18288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sp>
            <p:nvSpPr>
              <p:cNvPr id="29" name="Oval 28">
                <a:extLst>
                  <a:ext uri="{FF2B5EF4-FFF2-40B4-BE49-F238E27FC236}">
                    <a16:creationId xmlns:a16="http://schemas.microsoft.com/office/drawing/2014/main" id="{9B1ED847-34D3-40CA-965C-B546EDFF819E}"/>
                  </a:ext>
                </a:extLst>
              </p:cNvPr>
              <p:cNvSpPr/>
              <p:nvPr/>
            </p:nvSpPr>
            <p:spPr bwMode="auto">
              <a:xfrm>
                <a:off x="5972644" y="3133499"/>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Oval 29">
              <a:extLst>
                <a:ext uri="{FF2B5EF4-FFF2-40B4-BE49-F238E27FC236}">
                  <a16:creationId xmlns:a16="http://schemas.microsoft.com/office/drawing/2014/main" id="{BBBE1FC8-431B-4333-A0FD-F1368AD724CA}"/>
                </a:ext>
              </a:extLst>
            </p:cNvPr>
            <p:cNvSpPr/>
            <p:nvPr/>
          </p:nvSpPr>
          <p:spPr bwMode="auto">
            <a:xfrm>
              <a:off x="5133860" y="3087779"/>
              <a:ext cx="182880" cy="182880"/>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pic>
          <p:nvPicPr>
            <p:cNvPr id="32" name="Graphic 31" descr="Checkmark">
              <a:extLst>
                <a:ext uri="{FF2B5EF4-FFF2-40B4-BE49-F238E27FC236}">
                  <a16:creationId xmlns:a16="http://schemas.microsoft.com/office/drawing/2014/main" id="{22A5072E-8A1F-43B9-A8CE-D9716C1AAE4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53094" y="3114207"/>
              <a:ext cx="137160" cy="137160"/>
            </a:xfrm>
            <a:prstGeom prst="rect">
              <a:avLst/>
            </a:prstGeom>
          </p:spPr>
        </p:pic>
        <p:sp>
          <p:nvSpPr>
            <p:cNvPr id="33" name="Oval 32">
              <a:extLst>
                <a:ext uri="{FF2B5EF4-FFF2-40B4-BE49-F238E27FC236}">
                  <a16:creationId xmlns:a16="http://schemas.microsoft.com/office/drawing/2014/main" id="{37628510-28B1-4D35-AA87-81F45C74F4AC}"/>
                </a:ext>
              </a:extLst>
            </p:cNvPr>
            <p:cNvSpPr/>
            <p:nvPr/>
          </p:nvSpPr>
          <p:spPr bwMode="auto">
            <a:xfrm>
              <a:off x="6636561" y="3087779"/>
              <a:ext cx="182880" cy="182880"/>
            </a:xfrm>
            <a:prstGeom prst="ellipse">
              <a:avLst/>
            </a:prstGeom>
            <a:noFill/>
            <a:ln w="28575">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9E597EB-0723-4FF1-BDCC-C8ED7D67A7E1}"/>
                </a:ext>
              </a:extLst>
            </p:cNvPr>
            <p:cNvCxnSpPr>
              <a:stCxn id="28" idx="6"/>
              <a:endCxn id="33" idx="2"/>
            </p:cNvCxnSpPr>
            <p:nvPr/>
          </p:nvCxnSpPr>
          <p:spPr>
            <a:xfrm>
              <a:off x="6070876" y="3179219"/>
              <a:ext cx="565685" cy="0"/>
            </a:xfrm>
            <a:prstGeom prst="line">
              <a:avLst/>
            </a:prstGeom>
            <a:ln w="28575">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1E7F4-FCEF-4FC6-82A7-46A11B7AC9FA}"/>
                </a:ext>
              </a:extLst>
            </p:cNvPr>
            <p:cNvCxnSpPr>
              <a:cxnSpLocks/>
              <a:stCxn id="30" idx="6"/>
              <a:endCxn id="28" idx="2"/>
            </p:cNvCxnSpPr>
            <p:nvPr/>
          </p:nvCxnSpPr>
          <p:spPr>
            <a:xfrm>
              <a:off x="5316740" y="3179219"/>
              <a:ext cx="571256"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F13A41A-BB4B-4547-B55A-9CD57A78BF7B}"/>
              </a:ext>
            </a:extLst>
          </p:cNvPr>
          <p:cNvGrpSpPr/>
          <p:nvPr/>
        </p:nvGrpSpPr>
        <p:grpSpPr>
          <a:xfrm>
            <a:off x="1090961" y="2984845"/>
            <a:ext cx="2738376" cy="2953856"/>
            <a:chOff x="1090961" y="2984845"/>
            <a:chExt cx="2738376" cy="2953856"/>
          </a:xfrm>
        </p:grpSpPr>
        <p:sp>
          <p:nvSpPr>
            <p:cNvPr id="3" name="TextBox 2"/>
            <p:cNvSpPr txBox="1"/>
            <p:nvPr/>
          </p:nvSpPr>
          <p:spPr>
            <a:xfrm>
              <a:off x="1090961" y="4923038"/>
              <a:ext cx="2738376" cy="1015663"/>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Rich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component-focused</a:t>
              </a:r>
              <a:r>
                <a:rPr lang="en-US" sz="2000" b="1" i="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no-code design environments</a:t>
              </a:r>
              <a:endParaRPr lang="en-US" sz="1200" dirty="0">
                <a:solidFill>
                  <a:prstClr val="black">
                    <a:lumMod val="85000"/>
                    <a:lumOff val="15000"/>
                  </a:prstClr>
                </a:solidFill>
                <a:latin typeface="Segoe UI Light" panose="020B0502040204020203" pitchFamily="34" charset="0"/>
                <a:cs typeface="Segoe UI Light" panose="020B0502040204020203" pitchFamily="34" charset="0"/>
              </a:endParaRPr>
            </a:p>
          </p:txBody>
        </p:sp>
        <p:grpSp>
          <p:nvGrpSpPr>
            <p:cNvPr id="47" name="Group 46">
              <a:extLst>
                <a:ext uri="{FF2B5EF4-FFF2-40B4-BE49-F238E27FC236}">
                  <a16:creationId xmlns:a16="http://schemas.microsoft.com/office/drawing/2014/main" id="{807E8B5A-4FA1-4385-8C6E-0AA6B11395F8}"/>
                </a:ext>
              </a:extLst>
            </p:cNvPr>
            <p:cNvGrpSpPr/>
            <p:nvPr/>
          </p:nvGrpSpPr>
          <p:grpSpPr>
            <a:xfrm>
              <a:off x="1251519" y="2984845"/>
              <a:ext cx="2014253" cy="1409101"/>
              <a:chOff x="1251519" y="2984845"/>
              <a:chExt cx="2014253" cy="1409101"/>
            </a:xfrm>
          </p:grpSpPr>
          <p:sp>
            <p:nvSpPr>
              <p:cNvPr id="31" name="monitor" title="Icon of a monitor">
                <a:extLst>
                  <a:ext uri="{FF2B5EF4-FFF2-40B4-BE49-F238E27FC236}">
                    <a16:creationId xmlns:a16="http://schemas.microsoft.com/office/drawing/2014/main" id="{B2FA66B6-6834-4F37-B1C8-70C4CAD22683}"/>
                  </a:ext>
                </a:extLst>
              </p:cNvPr>
              <p:cNvSpPr>
                <a:spLocks noChangeAspect="1" noEditPoints="1"/>
              </p:cNvSpPr>
              <p:nvPr/>
            </p:nvSpPr>
            <p:spPr bwMode="auto">
              <a:xfrm>
                <a:off x="1251519" y="2984845"/>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14" name="Graphic 11" descr="Pie chart">
                <a:extLst>
                  <a:ext uri="{FF2B5EF4-FFF2-40B4-BE49-F238E27FC236}">
                    <a16:creationId xmlns:a16="http://schemas.microsoft.com/office/drawing/2014/main" id="{905F9CD9-FCC7-47FF-81B8-3FBC7CBFBCD3}"/>
                  </a:ext>
                </a:extLst>
              </p:cNvPr>
              <p:cNvGrpSpPr/>
              <p:nvPr/>
            </p:nvGrpSpPr>
            <p:grpSpPr>
              <a:xfrm>
                <a:off x="1338379" y="3524354"/>
                <a:ext cx="548640" cy="548640"/>
                <a:chOff x="1338379" y="3524354"/>
                <a:chExt cx="548640" cy="548640"/>
              </a:xfrm>
            </p:grpSpPr>
            <p:sp>
              <p:nvSpPr>
                <p:cNvPr id="18" name="Freeform: Shape 17">
                  <a:extLst>
                    <a:ext uri="{FF2B5EF4-FFF2-40B4-BE49-F238E27FC236}">
                      <a16:creationId xmlns:a16="http://schemas.microsoft.com/office/drawing/2014/main" id="{0FB486E2-EFBE-4985-B95E-C2CB975866FD}"/>
                    </a:ext>
                  </a:extLst>
                </p:cNvPr>
                <p:cNvSpPr/>
                <p:nvPr/>
              </p:nvSpPr>
              <p:spPr>
                <a:xfrm>
                  <a:off x="1391243" y="3577218"/>
                  <a:ext cx="365760" cy="440055"/>
                </a:xfrm>
                <a:custGeom>
                  <a:avLst/>
                  <a:gdLst>
                    <a:gd name="connsiteX0" fmla="*/ 210026 w 365760"/>
                    <a:gd name="connsiteY0" fmla="*/ 4286 h 440055"/>
                    <a:gd name="connsiteX1" fmla="*/ 4286 w 365760"/>
                    <a:gd name="connsiteY1" fmla="*/ 221456 h 440055"/>
                    <a:gd name="connsiteX2" fmla="*/ 221456 w 365760"/>
                    <a:gd name="connsiteY2" fmla="*/ 438626 h 440055"/>
                    <a:gd name="connsiteX3" fmla="*/ 366617 w 365760"/>
                    <a:gd name="connsiteY3" fmla="*/ 382619 h 440055"/>
                    <a:gd name="connsiteX4" fmla="*/ 210026 w 365760"/>
                    <a:gd name="connsiteY4" fmla="*/ 226028 h 440055"/>
                    <a:gd name="connsiteX5" fmla="*/ 210026 w 365760"/>
                    <a:gd name="connsiteY5" fmla="*/ 4286 h 44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 h="440055">
                      <a:moveTo>
                        <a:pt x="210026" y="4286"/>
                      </a:moveTo>
                      <a:cubicBezTo>
                        <a:pt x="95726" y="10001"/>
                        <a:pt x="4286" y="106013"/>
                        <a:pt x="4286" y="221456"/>
                      </a:cubicBezTo>
                      <a:cubicBezTo>
                        <a:pt x="4286" y="341471"/>
                        <a:pt x="101441" y="438626"/>
                        <a:pt x="221456" y="438626"/>
                      </a:cubicBezTo>
                      <a:cubicBezTo>
                        <a:pt x="275749" y="438626"/>
                        <a:pt x="326612" y="419195"/>
                        <a:pt x="366617" y="382619"/>
                      </a:cubicBezTo>
                      <a:lnTo>
                        <a:pt x="210026" y="226028"/>
                      </a:lnTo>
                      <a:lnTo>
                        <a:pt x="210026" y="4286"/>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DD7FEAB-9BE9-4ABC-B487-A36F306CAA41}"/>
                    </a:ext>
                  </a:extLst>
                </p:cNvPr>
                <p:cNvSpPr/>
                <p:nvPr/>
              </p:nvSpPr>
              <p:spPr>
                <a:xfrm>
                  <a:off x="1619843" y="3577218"/>
                  <a:ext cx="211455" cy="211455"/>
                </a:xfrm>
                <a:custGeom>
                  <a:avLst/>
                  <a:gdLst>
                    <a:gd name="connsiteX0" fmla="*/ 4286 w 211455"/>
                    <a:gd name="connsiteY0" fmla="*/ 4286 h 211455"/>
                    <a:gd name="connsiteX1" fmla="*/ 4286 w 211455"/>
                    <a:gd name="connsiteY1" fmla="*/ 210026 h 211455"/>
                    <a:gd name="connsiteX2" fmla="*/ 209455 w 211455"/>
                    <a:gd name="connsiteY2" fmla="*/ 210026 h 211455"/>
                    <a:gd name="connsiteX3" fmla="*/ 4286 w 211455"/>
                    <a:gd name="connsiteY3" fmla="*/ 4286 h 211455"/>
                  </a:gdLst>
                  <a:ahLst/>
                  <a:cxnLst>
                    <a:cxn ang="0">
                      <a:pos x="connsiteX0" y="connsiteY0"/>
                    </a:cxn>
                    <a:cxn ang="0">
                      <a:pos x="connsiteX1" y="connsiteY1"/>
                    </a:cxn>
                    <a:cxn ang="0">
                      <a:pos x="connsiteX2" y="connsiteY2"/>
                    </a:cxn>
                    <a:cxn ang="0">
                      <a:pos x="connsiteX3" y="connsiteY3"/>
                    </a:cxn>
                  </a:cxnLst>
                  <a:rect l="l" t="t" r="r" b="b"/>
                  <a:pathLst>
                    <a:path w="211455" h="211455">
                      <a:moveTo>
                        <a:pt x="4286" y="4286"/>
                      </a:moveTo>
                      <a:lnTo>
                        <a:pt x="4286" y="210026"/>
                      </a:lnTo>
                      <a:lnTo>
                        <a:pt x="209455" y="210026"/>
                      </a:lnTo>
                      <a:cubicBezTo>
                        <a:pt x="203740" y="98584"/>
                        <a:pt x="115157" y="10001"/>
                        <a:pt x="4286" y="4286"/>
                      </a:cubicBezTo>
                      <a:close/>
                    </a:path>
                  </a:pathLst>
                </a:custGeom>
                <a:solidFill>
                  <a:srgbClr val="B4009E"/>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0435042-2E21-4303-9747-7F22D3F2C9D0}"/>
                    </a:ext>
                  </a:extLst>
                </p:cNvPr>
                <p:cNvSpPr/>
                <p:nvPr/>
              </p:nvSpPr>
              <p:spPr>
                <a:xfrm>
                  <a:off x="1635845" y="3805818"/>
                  <a:ext cx="194310" cy="137160"/>
                </a:xfrm>
                <a:custGeom>
                  <a:avLst/>
                  <a:gdLst>
                    <a:gd name="connsiteX0" fmla="*/ 4286 w 194310"/>
                    <a:gd name="connsiteY0" fmla="*/ 4286 h 137160"/>
                    <a:gd name="connsiteX1" fmla="*/ 138017 w 194310"/>
                    <a:gd name="connsiteY1" fmla="*/ 138017 h 137160"/>
                    <a:gd name="connsiteX2" fmla="*/ 193453 w 194310"/>
                    <a:gd name="connsiteY2" fmla="*/ 4286 h 137160"/>
                    <a:gd name="connsiteX3" fmla="*/ 4286 w 194310"/>
                    <a:gd name="connsiteY3" fmla="*/ 4286 h 137160"/>
                  </a:gdLst>
                  <a:ahLst/>
                  <a:cxnLst>
                    <a:cxn ang="0">
                      <a:pos x="connsiteX0" y="connsiteY0"/>
                    </a:cxn>
                    <a:cxn ang="0">
                      <a:pos x="connsiteX1" y="connsiteY1"/>
                    </a:cxn>
                    <a:cxn ang="0">
                      <a:pos x="connsiteX2" y="connsiteY2"/>
                    </a:cxn>
                    <a:cxn ang="0">
                      <a:pos x="connsiteX3" y="connsiteY3"/>
                    </a:cxn>
                  </a:cxnLst>
                  <a:rect l="l" t="t" r="r" b="b"/>
                  <a:pathLst>
                    <a:path w="194310" h="137160">
                      <a:moveTo>
                        <a:pt x="4286" y="4286"/>
                      </a:moveTo>
                      <a:lnTo>
                        <a:pt x="138017" y="138017"/>
                      </a:lnTo>
                      <a:cubicBezTo>
                        <a:pt x="171736" y="100870"/>
                        <a:pt x="191167" y="54007"/>
                        <a:pt x="193453" y="4286"/>
                      </a:cubicBezTo>
                      <a:lnTo>
                        <a:pt x="4286" y="4286"/>
                      </a:lnTo>
                      <a:close/>
                    </a:path>
                  </a:pathLst>
                </a:custGeom>
                <a:solidFill>
                  <a:srgbClr val="0070C0"/>
                </a:solidFill>
                <a:ln w="9525" cap="flat">
                  <a:noFill/>
                  <a:prstDash val="solid"/>
                  <a:miter/>
                </a:ln>
              </p:spPr>
              <p:txBody>
                <a:bodyPr rtlCol="0" anchor="ctr"/>
                <a:lstStyle/>
                <a:p>
                  <a:endParaRPr lang="en-US"/>
                </a:p>
              </p:txBody>
            </p:sp>
          </p:grpSp>
          <p:grpSp>
            <p:nvGrpSpPr>
              <p:cNvPr id="23" name="Graphic 7" descr="Hierarchy">
                <a:extLst>
                  <a:ext uri="{FF2B5EF4-FFF2-40B4-BE49-F238E27FC236}">
                    <a16:creationId xmlns:a16="http://schemas.microsoft.com/office/drawing/2014/main" id="{F1AE4E6A-9646-4D1C-BE43-142EE2F99F49}"/>
                  </a:ext>
                </a:extLst>
              </p:cNvPr>
              <p:cNvGrpSpPr/>
              <p:nvPr/>
            </p:nvGrpSpPr>
            <p:grpSpPr>
              <a:xfrm>
                <a:off x="1938605" y="3076033"/>
                <a:ext cx="640080" cy="640080"/>
                <a:chOff x="1985659" y="3068237"/>
                <a:chExt cx="548640" cy="548640"/>
              </a:xfrm>
            </p:grpSpPr>
            <p:sp>
              <p:nvSpPr>
                <p:cNvPr id="39" name="Freeform: Shape 38">
                  <a:extLst>
                    <a:ext uri="{FF2B5EF4-FFF2-40B4-BE49-F238E27FC236}">
                      <a16:creationId xmlns:a16="http://schemas.microsoft.com/office/drawing/2014/main" id="{36284AFD-926A-4059-8DA9-800C3372EC89}"/>
                    </a:ext>
                  </a:extLst>
                </p:cNvPr>
                <p:cNvSpPr/>
                <p:nvPr/>
              </p:nvSpPr>
              <p:spPr>
                <a:xfrm>
                  <a:off x="219854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E41CDAE-6D11-4BB9-AD14-46C4992DF7C8}"/>
                    </a:ext>
                  </a:extLst>
                </p:cNvPr>
                <p:cNvSpPr/>
                <p:nvPr/>
              </p:nvSpPr>
              <p:spPr>
                <a:xfrm>
                  <a:off x="2198543" y="314396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0070C0"/>
                </a:solidFill>
                <a:ln w="9525" cap="flat">
                  <a:solidFill>
                    <a:schemeClr val="bg2"/>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461F899-C63D-4060-95AE-D129270F58E5}"/>
                    </a:ext>
                  </a:extLst>
                </p:cNvPr>
                <p:cNvSpPr/>
                <p:nvPr/>
              </p:nvSpPr>
              <p:spPr>
                <a:xfrm>
                  <a:off x="20270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DB3FEC-A3D1-4F89-B1B6-F03C4880B298}"/>
                    </a:ext>
                  </a:extLst>
                </p:cNvPr>
                <p:cNvSpPr/>
                <p:nvPr/>
              </p:nvSpPr>
              <p:spPr>
                <a:xfrm>
                  <a:off x="23699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6E89E37-066D-49CB-8692-2E092E30827D}"/>
                    </a:ext>
                  </a:extLst>
                </p:cNvPr>
                <p:cNvSpPr/>
                <p:nvPr/>
              </p:nvSpPr>
              <p:spPr>
                <a:xfrm>
                  <a:off x="2072813" y="3246831"/>
                  <a:ext cx="371475" cy="188595"/>
                </a:xfrm>
                <a:custGeom>
                  <a:avLst/>
                  <a:gdLst>
                    <a:gd name="connsiteX0" fmla="*/ 198596 w 371475"/>
                    <a:gd name="connsiteY0" fmla="*/ 84296 h 188595"/>
                    <a:gd name="connsiteX1" fmla="*/ 198596 w 371475"/>
                    <a:gd name="connsiteY1" fmla="*/ 4286 h 188595"/>
                    <a:gd name="connsiteX2" fmla="*/ 175736 w 371475"/>
                    <a:gd name="connsiteY2" fmla="*/ 4286 h 188595"/>
                    <a:gd name="connsiteX3" fmla="*/ 175736 w 371475"/>
                    <a:gd name="connsiteY3" fmla="*/ 84296 h 188595"/>
                    <a:gd name="connsiteX4" fmla="*/ 4286 w 371475"/>
                    <a:gd name="connsiteY4" fmla="*/ 84296 h 188595"/>
                    <a:gd name="connsiteX5" fmla="*/ 4286 w 371475"/>
                    <a:gd name="connsiteY5" fmla="*/ 187166 h 188595"/>
                    <a:gd name="connsiteX6" fmla="*/ 27146 w 371475"/>
                    <a:gd name="connsiteY6" fmla="*/ 187166 h 188595"/>
                    <a:gd name="connsiteX7" fmla="*/ 27146 w 371475"/>
                    <a:gd name="connsiteY7" fmla="*/ 107156 h 188595"/>
                    <a:gd name="connsiteX8" fmla="*/ 175736 w 371475"/>
                    <a:gd name="connsiteY8" fmla="*/ 107156 h 188595"/>
                    <a:gd name="connsiteX9" fmla="*/ 175736 w 371475"/>
                    <a:gd name="connsiteY9" fmla="*/ 187166 h 188595"/>
                    <a:gd name="connsiteX10" fmla="*/ 198596 w 371475"/>
                    <a:gd name="connsiteY10" fmla="*/ 187166 h 188595"/>
                    <a:gd name="connsiteX11" fmla="*/ 198596 w 371475"/>
                    <a:gd name="connsiteY11" fmla="*/ 107156 h 188595"/>
                    <a:gd name="connsiteX12" fmla="*/ 347186 w 371475"/>
                    <a:gd name="connsiteY12" fmla="*/ 107156 h 188595"/>
                    <a:gd name="connsiteX13" fmla="*/ 347186 w 371475"/>
                    <a:gd name="connsiteY13" fmla="*/ 187166 h 188595"/>
                    <a:gd name="connsiteX14" fmla="*/ 370046 w 371475"/>
                    <a:gd name="connsiteY14" fmla="*/ 187166 h 188595"/>
                    <a:gd name="connsiteX15" fmla="*/ 370046 w 371475"/>
                    <a:gd name="connsiteY15" fmla="*/ 84296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475" h="188595">
                      <a:moveTo>
                        <a:pt x="198596" y="84296"/>
                      </a:moveTo>
                      <a:lnTo>
                        <a:pt x="198596" y="4286"/>
                      </a:lnTo>
                      <a:lnTo>
                        <a:pt x="175736" y="4286"/>
                      </a:lnTo>
                      <a:lnTo>
                        <a:pt x="175736" y="84296"/>
                      </a:lnTo>
                      <a:lnTo>
                        <a:pt x="4286" y="84296"/>
                      </a:lnTo>
                      <a:lnTo>
                        <a:pt x="4286" y="187166"/>
                      </a:lnTo>
                      <a:lnTo>
                        <a:pt x="27146" y="187166"/>
                      </a:lnTo>
                      <a:lnTo>
                        <a:pt x="27146" y="107156"/>
                      </a:lnTo>
                      <a:lnTo>
                        <a:pt x="175736" y="107156"/>
                      </a:lnTo>
                      <a:lnTo>
                        <a:pt x="175736" y="187166"/>
                      </a:lnTo>
                      <a:lnTo>
                        <a:pt x="198596" y="187166"/>
                      </a:lnTo>
                      <a:lnTo>
                        <a:pt x="198596" y="107156"/>
                      </a:lnTo>
                      <a:lnTo>
                        <a:pt x="347186" y="107156"/>
                      </a:lnTo>
                      <a:lnTo>
                        <a:pt x="347186" y="187166"/>
                      </a:lnTo>
                      <a:lnTo>
                        <a:pt x="370046" y="187166"/>
                      </a:lnTo>
                      <a:lnTo>
                        <a:pt x="370046" y="84296"/>
                      </a:lnTo>
                      <a:close/>
                    </a:path>
                  </a:pathLst>
                </a:custGeom>
                <a:solidFill>
                  <a:schemeClr val="tx1"/>
                </a:solidFill>
                <a:ln w="9525" cap="flat">
                  <a:solidFill>
                    <a:schemeClr val="bg2"/>
                  </a:solidFill>
                  <a:prstDash val="solid"/>
                  <a:miter/>
                </a:ln>
              </p:spPr>
              <p:txBody>
                <a:bodyPr rtlCol="0" anchor="ctr"/>
                <a:lstStyle/>
                <a:p>
                  <a:endParaRPr lang="en-US"/>
                </a:p>
              </p:txBody>
            </p:sp>
          </p:grpSp>
          <p:sp>
            <p:nvSpPr>
              <p:cNvPr id="46" name="Browser_4" title="Icon of a website or an app window">
                <a:extLst>
                  <a:ext uri="{FF2B5EF4-FFF2-40B4-BE49-F238E27FC236}">
                    <a16:creationId xmlns:a16="http://schemas.microsoft.com/office/drawing/2014/main" id="{9F8CDCBF-426F-4B75-B727-D15F0FB0C519}"/>
                  </a:ext>
                </a:extLst>
              </p:cNvPr>
              <p:cNvSpPr>
                <a:spLocks noChangeAspect="1" noEditPoints="1"/>
              </p:cNvSpPr>
              <p:nvPr/>
            </p:nvSpPr>
            <p:spPr bwMode="auto">
              <a:xfrm>
                <a:off x="2666188" y="3605793"/>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56255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ppt_x"/>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2A22CB-DBA0-470C-83A2-C29B0E4D0CA7}"/>
              </a:ext>
            </a:extLst>
          </p:cNvPr>
          <p:cNvSpPr>
            <a:spLocks noGrp="1"/>
          </p:cNvSpPr>
          <p:nvPr>
            <p:ph type="title"/>
          </p:nvPr>
        </p:nvSpPr>
        <p:spPr/>
        <p:txBody>
          <a:bodyPr/>
          <a:lstStyle/>
          <a:p>
            <a:r>
              <a:rPr lang="en-US" dirty="0"/>
              <a:t>Component-focused approach to app development</a:t>
            </a:r>
          </a:p>
        </p:txBody>
      </p:sp>
      <p:sp>
        <p:nvSpPr>
          <p:cNvPr id="11" name="Rectangle 10"/>
          <p:cNvSpPr/>
          <p:nvPr/>
        </p:nvSpPr>
        <p:spPr>
          <a:xfrm>
            <a:off x="269754" y="1431705"/>
            <a:ext cx="4810246" cy="4969095"/>
          </a:xfrm>
          <a:prstGeom prst="rect">
            <a:avLst/>
          </a:prstGeom>
        </p:spPr>
        <p:txBody>
          <a:bodyPr wrap="square" tIns="143388" bIns="143388" anchor="ctr" anchorCtr="0">
            <a:noAutofit/>
          </a:bodyPr>
          <a:lstStyle/>
          <a:p>
            <a:pPr defTabSz="913791">
              <a:defRPr/>
            </a:pPr>
            <a:r>
              <a:rPr lang="en-US" sz="1600" b="1" dirty="0">
                <a:latin typeface="Segoe UI" panose="020B0502040204020203" pitchFamily="34" charset="0"/>
                <a:ea typeface="Arial Unicode MS" pitchFamily="34" charset="-128"/>
                <a:cs typeface="Segoe UI" panose="020B0502040204020203" pitchFamily="34" charset="0"/>
              </a:rPr>
              <a:t>Create apps around forms and processes</a:t>
            </a:r>
          </a:p>
          <a:p>
            <a:pPr defTabSz="913791">
              <a:defRPr/>
            </a:pPr>
            <a:r>
              <a:rPr lang="en-US" sz="1600" dirty="0">
                <a:latin typeface="Segoe UI" panose="020B0502040204020203" pitchFamily="34" charset="0"/>
                <a:cs typeface="Segoe UI" panose="020B0502040204020203" pitchFamily="34" charset="0"/>
              </a:rPr>
              <a:t>A new way of app development using entities, forms and business processes</a:t>
            </a:r>
          </a:p>
          <a:p>
            <a:pPr defTabSz="913791">
              <a:defRPr/>
            </a:pPr>
            <a:endParaRPr lang="en-US" sz="1600" dirty="0">
              <a:latin typeface="Segoe UI" panose="020B0502040204020203" pitchFamily="34" charset="0"/>
              <a:cs typeface="Segoe UI" panose="020B0502040204020203" pitchFamily="34" charset="0"/>
            </a:endParaRPr>
          </a:p>
          <a:p>
            <a:pPr defTabSz="914225">
              <a:defRPr/>
            </a:pPr>
            <a:r>
              <a:rPr lang="en-US" sz="1600" b="1" dirty="0">
                <a:latin typeface="Segoe UI" panose="020B0502040204020203" pitchFamily="34" charset="0"/>
                <a:ea typeface="Arial Unicode MS" pitchFamily="34" charset="-128"/>
                <a:cs typeface="Segoe UI" panose="020B0502040204020203" pitchFamily="34" charset="0"/>
              </a:rPr>
              <a:t>Design sophisticated entity forms quickly</a:t>
            </a:r>
          </a:p>
          <a:p>
            <a:pPr defTabSz="914225">
              <a:defRPr/>
            </a:pPr>
            <a:r>
              <a:rPr lang="en-US" sz="1600" dirty="0">
                <a:latin typeface="Segoe UI" panose="020B0502040204020203" pitchFamily="34" charset="0"/>
                <a:ea typeface="Arial Unicode MS" pitchFamily="34" charset="-128"/>
                <a:cs typeface="Segoe UI" panose="020B0502040204020203" pitchFamily="34" charset="0"/>
              </a:rPr>
              <a:t>Drag and drop fields and controls in a visual designer. Forms can span multiple columns, multiple steps, and collapsible sections. </a:t>
            </a:r>
          </a:p>
          <a:p>
            <a:pPr defTabSz="914225">
              <a:defRPr/>
            </a:pPr>
            <a:endParaRPr lang="en-US" sz="1600" dirty="0">
              <a:latin typeface="Segoe UI" panose="020B0502040204020203" pitchFamily="34" charset="0"/>
              <a:ea typeface="Arial Unicode MS" pitchFamily="34" charset="-128"/>
              <a:cs typeface="Segoe UI" panose="020B0502040204020203" pitchFamily="34" charset="0"/>
            </a:endParaRPr>
          </a:p>
          <a:p>
            <a:pPr defTabSz="914049">
              <a:defRPr/>
            </a:pPr>
            <a:r>
              <a:rPr lang="en-IN" sz="1600" b="1" kern="0" dirty="0">
                <a:latin typeface="Segoe UI" panose="020B0502040204020203" pitchFamily="34" charset="0"/>
                <a:ea typeface="Arial Unicode MS" pitchFamily="34" charset="-128"/>
                <a:cs typeface="Segoe UI" panose="020B0502040204020203" pitchFamily="34" charset="0"/>
              </a:rPr>
              <a:t>Rich, responsive client experiences </a:t>
            </a:r>
            <a:br>
              <a:rPr lang="en-IN" sz="1600" b="1" kern="0" dirty="0">
                <a:latin typeface="Segoe UI" panose="020B0502040204020203" pitchFamily="34" charset="0"/>
                <a:ea typeface="Arial Unicode MS" pitchFamily="34" charset="-128"/>
                <a:cs typeface="Segoe UI" panose="020B0502040204020203" pitchFamily="34" charset="0"/>
              </a:rPr>
            </a:br>
            <a:r>
              <a:rPr lang="en-IN" sz="1600" dirty="0">
                <a:latin typeface="Segoe UI" panose="020B0502040204020203" pitchFamily="34" charset="0"/>
                <a:ea typeface="Arial Unicode MS" pitchFamily="34" charset="-128"/>
                <a:cs typeface="Segoe UI" panose="020B0502040204020203" pitchFamily="34" charset="0"/>
              </a:rPr>
              <a:t>Responsive UI automatically reflows across devices based on the space available.</a:t>
            </a:r>
          </a:p>
          <a:p>
            <a:pPr defTabSz="913791">
              <a:defRPr/>
            </a:pPr>
            <a:endParaRPr lang="en-IN" sz="1600" b="1" kern="0" dirty="0">
              <a:latin typeface="Segoe UI" panose="020B0502040204020203" pitchFamily="34" charset="0"/>
              <a:ea typeface="Arial Unicode MS" pitchFamily="34" charset="-128"/>
              <a:cs typeface="Segoe UI" panose="020B0502040204020203" pitchFamily="34" charset="0"/>
            </a:endParaRPr>
          </a:p>
          <a:p>
            <a:pPr defTabSz="913791">
              <a:defRPr/>
            </a:pPr>
            <a:r>
              <a:rPr lang="en-IN" sz="1600" b="1" kern="0" dirty="0">
                <a:latin typeface="Segoe UI" panose="020B0502040204020203" pitchFamily="34" charset="0"/>
                <a:ea typeface="Arial Unicode MS" pitchFamily="34" charset="-128"/>
                <a:cs typeface="Segoe UI" panose="020B0502040204020203" pitchFamily="34" charset="0"/>
              </a:rPr>
              <a:t>Enables easy reuse across multiple apps</a:t>
            </a:r>
          </a:p>
          <a:p>
            <a:pPr defTabSz="913791">
              <a:defRPr/>
            </a:pPr>
            <a:r>
              <a:rPr lang="en-US" sz="1600" dirty="0">
                <a:latin typeface="Segoe UI" panose="020B0502040204020203" pitchFamily="34" charset="0"/>
                <a:cs typeface="Segoe UI" panose="020B0502040204020203" pitchFamily="34" charset="0"/>
              </a:rPr>
              <a:t>Easily share forms, dashboards, flows, and more across multiple apps</a:t>
            </a:r>
          </a:p>
          <a:p>
            <a:pPr defTabSz="913791">
              <a:spcAft>
                <a:spcPts val="1766"/>
              </a:spcAft>
              <a:defRPr/>
            </a:pPr>
            <a:endParaRPr lang="en-US" sz="1766" b="1" kern="0" spc="-29" dirty="0">
              <a:solidFill>
                <a:srgbClr val="FFFFFF"/>
              </a:solidFill>
              <a:cs typeface="Segoe UI Semibold" panose="020B0702040204020203" pitchFamily="34" charset="0"/>
            </a:endParaRPr>
          </a:p>
        </p:txBody>
      </p:sp>
      <p:grpSp>
        <p:nvGrpSpPr>
          <p:cNvPr id="20" name="Group 19">
            <a:extLst>
              <a:ext uri="{FF2B5EF4-FFF2-40B4-BE49-F238E27FC236}">
                <a16:creationId xmlns:a16="http://schemas.microsoft.com/office/drawing/2014/main" id="{A1FAA84C-56B2-4B25-B878-4E094937C6B1}"/>
              </a:ext>
            </a:extLst>
          </p:cNvPr>
          <p:cNvGrpSpPr/>
          <p:nvPr/>
        </p:nvGrpSpPr>
        <p:grpSpPr>
          <a:xfrm>
            <a:off x="5199702" y="1448820"/>
            <a:ext cx="6890398" cy="4332105"/>
            <a:chOff x="5303837" y="1477088"/>
            <a:chExt cx="7029562" cy="4419600"/>
          </a:xfrm>
        </p:grpSpPr>
        <p:pic>
          <p:nvPicPr>
            <p:cNvPr id="18" name="Picture 17">
              <a:extLst>
                <a:ext uri="{FF2B5EF4-FFF2-40B4-BE49-F238E27FC236}">
                  <a16:creationId xmlns:a16="http://schemas.microsoft.com/office/drawing/2014/main" id="{58A4594A-AD12-44CB-BD7A-D711BB0E024E}"/>
                </a:ext>
              </a:extLst>
            </p:cNvPr>
            <p:cNvPicPr>
              <a:picLocks noChangeAspect="1"/>
            </p:cNvPicPr>
            <p:nvPr/>
          </p:nvPicPr>
          <p:blipFill rotWithShape="1">
            <a:blip r:embed="rId3"/>
            <a:srcRect b="42965"/>
            <a:stretch/>
          </p:blipFill>
          <p:spPr>
            <a:xfrm>
              <a:off x="5818528" y="1844697"/>
              <a:ext cx="5994162" cy="3636995"/>
            </a:xfrm>
            <a:prstGeom prst="rect">
              <a:avLst/>
            </a:prstGeom>
            <a:solidFill>
              <a:schemeClr val="bg1"/>
            </a:solidFill>
            <a:ln>
              <a:noFill/>
            </a:ln>
          </p:spPr>
        </p:pic>
        <p:pic>
          <p:nvPicPr>
            <p:cNvPr id="19" name="Picture 18">
              <a:extLst>
                <a:ext uri="{FF2B5EF4-FFF2-40B4-BE49-F238E27FC236}">
                  <a16:creationId xmlns:a16="http://schemas.microsoft.com/office/drawing/2014/main" id="{90B09DA8-E03C-4AF4-821A-0E1F06ED01FD}"/>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303837" y="1477088"/>
              <a:ext cx="7029562" cy="4419600"/>
            </a:xfrm>
            <a:prstGeom prst="rect">
              <a:avLst/>
            </a:prstGeom>
          </p:spPr>
        </p:pic>
      </p:grpSp>
      <p:cxnSp>
        <p:nvCxnSpPr>
          <p:cNvPr id="8" name="Straight Connector 7">
            <a:extLst>
              <a:ext uri="{FF2B5EF4-FFF2-40B4-BE49-F238E27FC236}">
                <a16:creationId xmlns:a16="http://schemas.microsoft.com/office/drawing/2014/main" id="{74CEBFFF-ACEE-4EB5-9C2A-502A320D05FA}"/>
              </a:ext>
            </a:extLst>
          </p:cNvPr>
          <p:cNvCxnSpPr>
            <a:cxnSpLocks/>
          </p:cNvCxnSpPr>
          <p:nvPr/>
        </p:nvCxnSpPr>
        <p:spPr>
          <a:xfrm>
            <a:off x="5080000" y="1924828"/>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26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1.04167E-6 -4.81481E-6 L -1.04167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67D168-F2E7-4C75-A435-3E5F926A41C7}"/>
              </a:ext>
            </a:extLst>
          </p:cNvPr>
          <p:cNvSpPr>
            <a:spLocks noGrp="1"/>
          </p:cNvSpPr>
          <p:nvPr>
            <p:ph type="title"/>
          </p:nvPr>
        </p:nvSpPr>
        <p:spPr/>
        <p:txBody>
          <a:bodyPr/>
          <a:lstStyle/>
          <a:p>
            <a:r>
              <a:rPr lang="en-US" dirty="0"/>
              <a:t>Business Process Flow</a:t>
            </a:r>
          </a:p>
        </p:txBody>
      </p:sp>
      <p:sp>
        <p:nvSpPr>
          <p:cNvPr id="11" name="Rectangle 10"/>
          <p:cNvSpPr/>
          <p:nvPr/>
        </p:nvSpPr>
        <p:spPr>
          <a:xfrm>
            <a:off x="373532" y="2033556"/>
            <a:ext cx="4797543" cy="3077766"/>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Visual indicators that tell users where they are in the business process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Reduce the need for training </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Configurable to support common line of business methodologies</a:t>
            </a:r>
          </a:p>
        </p:txBody>
      </p:sp>
      <p:grpSp>
        <p:nvGrpSpPr>
          <p:cNvPr id="2" name="Group 1">
            <a:extLst>
              <a:ext uri="{FF2B5EF4-FFF2-40B4-BE49-F238E27FC236}">
                <a16:creationId xmlns:a16="http://schemas.microsoft.com/office/drawing/2014/main" id="{A48EFD3D-C5C3-44AE-8D95-877EA8E3B004}"/>
              </a:ext>
            </a:extLst>
          </p:cNvPr>
          <p:cNvGrpSpPr/>
          <p:nvPr/>
        </p:nvGrpSpPr>
        <p:grpSpPr>
          <a:xfrm>
            <a:off x="5199702" y="1227446"/>
            <a:ext cx="6890398" cy="4403110"/>
            <a:chOff x="5837237" y="1211261"/>
            <a:chExt cx="7029562" cy="4492039"/>
          </a:xfrm>
        </p:grpSpPr>
        <p:pic>
          <p:nvPicPr>
            <p:cNvPr id="10" name="Picture 9">
              <a:extLst>
                <a:ext uri="{FF2B5EF4-FFF2-40B4-BE49-F238E27FC236}">
                  <a16:creationId xmlns:a16="http://schemas.microsoft.com/office/drawing/2014/main" id="{21D9784C-8D2F-400F-9114-22032C340A96}"/>
                </a:ext>
              </a:extLst>
            </p:cNvPr>
            <p:cNvPicPr>
              <a:picLocks noChangeAspect="1"/>
            </p:cNvPicPr>
            <p:nvPr/>
          </p:nvPicPr>
          <p:blipFill>
            <a:blip r:embed="rId3"/>
            <a:stretch>
              <a:fillRect/>
            </a:stretch>
          </p:blipFill>
          <p:spPr>
            <a:xfrm>
              <a:off x="6308097" y="1592262"/>
              <a:ext cx="6082340" cy="3710146"/>
            </a:xfrm>
            <a:prstGeom prst="rect">
              <a:avLst/>
            </a:prstGeom>
          </p:spPr>
        </p:pic>
        <p:pic>
          <p:nvPicPr>
            <p:cNvPr id="8" name="Picture 7">
              <a:extLst>
                <a:ext uri="{FF2B5EF4-FFF2-40B4-BE49-F238E27FC236}">
                  <a16:creationId xmlns:a16="http://schemas.microsoft.com/office/drawing/2014/main" id="{8640D70A-E874-4BB5-9CFA-28EF1A294712}"/>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837237" y="1211261"/>
              <a:ext cx="7029562" cy="4492039"/>
            </a:xfrm>
            <a:prstGeom prst="rect">
              <a:avLst/>
            </a:prstGeom>
          </p:spPr>
        </p:pic>
      </p:grpSp>
      <p:cxnSp>
        <p:nvCxnSpPr>
          <p:cNvPr id="7" name="Straight Connector 6">
            <a:extLst>
              <a:ext uri="{FF2B5EF4-FFF2-40B4-BE49-F238E27FC236}">
                <a16:creationId xmlns:a16="http://schemas.microsoft.com/office/drawing/2014/main" id="{F77DA014-E011-41EF-AA4E-01FDBFC0E8A6}"/>
              </a:ext>
            </a:extLst>
          </p:cNvPr>
          <p:cNvCxnSpPr>
            <a:cxnSpLocks/>
          </p:cNvCxnSpPr>
          <p:nvPr/>
        </p:nvCxnSpPr>
        <p:spPr>
          <a:xfrm>
            <a:off x="5185388" y="20335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37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3.75E-6 -3.33333E-6 L -3.75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E8761B-3DFB-41C6-B5CF-1C3321E0E4B9}"/>
              </a:ext>
            </a:extLst>
          </p:cNvPr>
          <p:cNvSpPr>
            <a:spLocks noGrp="1"/>
          </p:cNvSpPr>
          <p:nvPr>
            <p:ph type="title"/>
          </p:nvPr>
        </p:nvSpPr>
        <p:spPr/>
        <p:txBody>
          <a:bodyPr/>
          <a:lstStyle/>
          <a:p>
            <a:r>
              <a:rPr lang="en-US" dirty="0"/>
              <a:t>Server Side Logic</a:t>
            </a:r>
          </a:p>
        </p:txBody>
      </p:sp>
      <p:sp>
        <p:nvSpPr>
          <p:cNvPr id="11" name="Rectangle 10"/>
          <p:cNvSpPr/>
          <p:nvPr/>
        </p:nvSpPr>
        <p:spPr>
          <a:xfrm>
            <a:off x="234709" y="1813173"/>
            <a:ext cx="5127746" cy="3231654"/>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Server-side logic bound to entities, works across all apps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Create calculated and roll up fields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Easily create validation and set field defaults </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Update related entities with synchronous workflows</a:t>
            </a:r>
          </a:p>
        </p:txBody>
      </p:sp>
      <p:grpSp>
        <p:nvGrpSpPr>
          <p:cNvPr id="8" name="Group 7">
            <a:extLst>
              <a:ext uri="{FF2B5EF4-FFF2-40B4-BE49-F238E27FC236}">
                <a16:creationId xmlns:a16="http://schemas.microsoft.com/office/drawing/2014/main" id="{7D22BA84-029D-487F-8CC1-0E4DE679C057}"/>
              </a:ext>
            </a:extLst>
          </p:cNvPr>
          <p:cNvGrpSpPr/>
          <p:nvPr/>
        </p:nvGrpSpPr>
        <p:grpSpPr>
          <a:xfrm>
            <a:off x="5573161" y="1338342"/>
            <a:ext cx="6541756" cy="4231117"/>
            <a:chOff x="5483513" y="1161892"/>
            <a:chExt cx="6673879" cy="4316572"/>
          </a:xfrm>
        </p:grpSpPr>
        <p:pic>
          <p:nvPicPr>
            <p:cNvPr id="6" name="Picture 5">
              <a:extLst>
                <a:ext uri="{FF2B5EF4-FFF2-40B4-BE49-F238E27FC236}">
                  <a16:creationId xmlns:a16="http://schemas.microsoft.com/office/drawing/2014/main" id="{2BD655FF-B5B2-46CE-A51F-E2B7FE2B3D9F}"/>
                </a:ext>
              </a:extLst>
            </p:cNvPr>
            <p:cNvPicPr>
              <a:picLocks noChangeAspect="1"/>
            </p:cNvPicPr>
            <p:nvPr/>
          </p:nvPicPr>
          <p:blipFill>
            <a:blip r:embed="rId3"/>
            <a:stretch>
              <a:fillRect/>
            </a:stretch>
          </p:blipFill>
          <p:spPr>
            <a:xfrm>
              <a:off x="5913437" y="1516062"/>
              <a:ext cx="5806064" cy="36496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3513" y="1161892"/>
              <a:ext cx="6673879" cy="4316572"/>
            </a:xfrm>
            <a:prstGeom prst="rect">
              <a:avLst/>
            </a:prstGeom>
          </p:spPr>
        </p:pic>
        <p:pic>
          <p:nvPicPr>
            <p:cNvPr id="2" name="Picture 1">
              <a:extLst>
                <a:ext uri="{FF2B5EF4-FFF2-40B4-BE49-F238E27FC236}">
                  <a16:creationId xmlns:a16="http://schemas.microsoft.com/office/drawing/2014/main" id="{71F0ABA2-B2D9-432E-8ECA-25B4CEE48A9E}"/>
                </a:ext>
              </a:extLst>
            </p:cNvPr>
            <p:cNvPicPr>
              <a:picLocks noChangeAspect="1"/>
            </p:cNvPicPr>
            <p:nvPr/>
          </p:nvPicPr>
          <p:blipFill>
            <a:blip r:embed="rId5"/>
            <a:stretch>
              <a:fillRect/>
            </a:stretch>
          </p:blipFill>
          <p:spPr>
            <a:xfrm>
              <a:off x="6841633" y="2706121"/>
              <a:ext cx="3957638" cy="1582281"/>
            </a:xfrm>
            <a:prstGeom prst="rect">
              <a:avLst/>
            </a:prstGeom>
          </p:spPr>
        </p:pic>
      </p:grpSp>
      <p:cxnSp>
        <p:nvCxnSpPr>
          <p:cNvPr id="9" name="Straight Connector 8">
            <a:extLst>
              <a:ext uri="{FF2B5EF4-FFF2-40B4-BE49-F238E27FC236}">
                <a16:creationId xmlns:a16="http://schemas.microsoft.com/office/drawing/2014/main" id="{8AC8E997-E4F9-4501-950D-A3C1E49E98D5}"/>
              </a:ext>
            </a:extLst>
          </p:cNvPr>
          <p:cNvCxnSpPr>
            <a:cxnSpLocks/>
          </p:cNvCxnSpPr>
          <p:nvPr/>
        </p:nvCxnSpPr>
        <p:spPr>
          <a:xfrm>
            <a:off x="5520747" y="2036483"/>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7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2.70833E-6 0 L 2.70833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396" y="1854034"/>
            <a:ext cx="6541756" cy="3932350"/>
          </a:xfrm>
          <a:prstGeom prst="rect">
            <a:avLst/>
          </a:prstGeom>
        </p:spPr>
      </p:pic>
      <p:pic>
        <p:nvPicPr>
          <p:cNvPr id="2" name="Picture 1">
            <a:extLst>
              <a:ext uri="{FF2B5EF4-FFF2-40B4-BE49-F238E27FC236}">
                <a16:creationId xmlns:a16="http://schemas.microsoft.com/office/drawing/2014/main" id="{F759F6B5-D6FE-4C78-8D1F-8441DD9003A2}"/>
              </a:ext>
            </a:extLst>
          </p:cNvPr>
          <p:cNvPicPr>
            <a:picLocks noChangeAspect="1"/>
          </p:cNvPicPr>
          <p:nvPr/>
        </p:nvPicPr>
        <p:blipFill>
          <a:blip r:embed="rId4"/>
          <a:stretch>
            <a:fillRect/>
          </a:stretch>
        </p:blipFill>
        <p:spPr>
          <a:xfrm>
            <a:off x="5797235" y="2350577"/>
            <a:ext cx="5484851" cy="3062350"/>
          </a:xfrm>
          <a:prstGeom prst="rect">
            <a:avLst/>
          </a:prstGeom>
        </p:spPr>
      </p:pic>
      <p:sp>
        <p:nvSpPr>
          <p:cNvPr id="6" name="Rectangle 5">
            <a:extLst>
              <a:ext uri="{FF2B5EF4-FFF2-40B4-BE49-F238E27FC236}">
                <a16:creationId xmlns:a16="http://schemas.microsoft.com/office/drawing/2014/main" id="{FB88493F-5838-446F-9B3B-4CCD30900C5B}"/>
              </a:ext>
            </a:extLst>
          </p:cNvPr>
          <p:cNvSpPr/>
          <p:nvPr/>
        </p:nvSpPr>
        <p:spPr>
          <a:xfrm>
            <a:off x="269756" y="1854034"/>
            <a:ext cx="4821330" cy="3754874"/>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Robust solution framework for application install and updates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Visual Studio integrated developer toolkit</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err="1">
                <a:solidFill>
                  <a:srgbClr val="505050"/>
                </a:solidFill>
                <a:latin typeface="Segoe UI Light"/>
                <a:cs typeface="Segoe UI Light" panose="020B0502040204020203" pitchFamily="34" charset="0"/>
              </a:rPr>
              <a:t>Odata</a:t>
            </a:r>
            <a:r>
              <a:rPr lang="en-US" sz="2400" dirty="0">
                <a:solidFill>
                  <a:srgbClr val="505050"/>
                </a:solidFill>
                <a:latin typeface="Segoe UI Light"/>
                <a:cs typeface="Segoe UI Light" panose="020B0502040204020203" pitchFamily="34" charset="0"/>
              </a:rPr>
              <a:t> web API</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err="1">
                <a:solidFill>
                  <a:srgbClr val="505050"/>
                </a:solidFill>
                <a:latin typeface="Segoe UI Light"/>
                <a:cs typeface="Segoe UI Light" panose="020B0502040204020203" pitchFamily="34" charset="0"/>
              </a:rPr>
              <a:t>.Net</a:t>
            </a:r>
            <a:r>
              <a:rPr lang="en-US" sz="2400" dirty="0">
                <a:solidFill>
                  <a:srgbClr val="505050"/>
                </a:solidFill>
                <a:latin typeface="Segoe UI Light"/>
                <a:cs typeface="Segoe UI Light" panose="020B0502040204020203" pitchFamily="34" charset="0"/>
              </a:rPr>
              <a:t> SDK</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Sandbox instances for ALM operations</a:t>
            </a:r>
          </a:p>
        </p:txBody>
      </p:sp>
      <p:sp>
        <p:nvSpPr>
          <p:cNvPr id="4" name="Title 3">
            <a:extLst>
              <a:ext uri="{FF2B5EF4-FFF2-40B4-BE49-F238E27FC236}">
                <a16:creationId xmlns:a16="http://schemas.microsoft.com/office/drawing/2014/main" id="{A381F34D-DF97-4DE1-BCE3-5E7EB7E1C705}"/>
              </a:ext>
            </a:extLst>
          </p:cNvPr>
          <p:cNvSpPr>
            <a:spLocks noGrp="1"/>
          </p:cNvSpPr>
          <p:nvPr>
            <p:ph type="title"/>
          </p:nvPr>
        </p:nvSpPr>
        <p:spPr/>
        <p:txBody>
          <a:bodyPr/>
          <a:lstStyle/>
          <a:p>
            <a:r>
              <a:rPr lang="en-US" dirty="0"/>
              <a:t>Developer Capabilities</a:t>
            </a:r>
          </a:p>
        </p:txBody>
      </p:sp>
      <p:cxnSp>
        <p:nvCxnSpPr>
          <p:cNvPr id="7" name="Straight Connector 6">
            <a:extLst>
              <a:ext uri="{FF2B5EF4-FFF2-40B4-BE49-F238E27FC236}">
                <a16:creationId xmlns:a16="http://schemas.microsoft.com/office/drawing/2014/main" id="{7FD852E1-49A8-4C24-AC2D-5E0E3903A722}"/>
              </a:ext>
            </a:extLst>
          </p:cNvPr>
          <p:cNvCxnSpPr>
            <a:cxnSpLocks/>
          </p:cNvCxnSpPr>
          <p:nvPr/>
        </p:nvCxnSpPr>
        <p:spPr>
          <a:xfrm>
            <a:off x="50910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5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0"/>
                                  </p:stCondLst>
                                  <p:childTnLst>
                                    <p:animMotion origin="layout" path="M -1.66667E-6 -1.48148E-6 L -1.66667E-6 0.25 " pathEditMode="relative" rAng="0" ptsTypes="AA">
                                      <p:cBhvr>
                                        <p:cTn id="9" dur="750" spd="-100000" fill="hold"/>
                                        <p:tgtEl>
                                          <p:spTgt spid="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8BF5-B6E1-4822-9EB5-5046D7C0C6D2}"/>
              </a:ext>
            </a:extLst>
          </p:cNvPr>
          <p:cNvSpPr>
            <a:spLocks noGrp="1"/>
          </p:cNvSpPr>
          <p:nvPr>
            <p:ph type="title"/>
          </p:nvPr>
        </p:nvSpPr>
        <p:spPr>
          <a:xfrm>
            <a:off x="588263" y="457200"/>
            <a:ext cx="11018520" cy="984885"/>
          </a:xfrm>
        </p:spPr>
        <p:txBody>
          <a:bodyPr/>
          <a:lstStyle/>
          <a:p>
            <a:r>
              <a:rPr lang="en-US" sz="3200" dirty="0"/>
              <a:t>Canvas apps and Model-driven apps are complementary to each other</a:t>
            </a:r>
          </a:p>
        </p:txBody>
      </p:sp>
      <p:graphicFrame>
        <p:nvGraphicFramePr>
          <p:cNvPr id="3" name="Table 2">
            <a:extLst>
              <a:ext uri="{FF2B5EF4-FFF2-40B4-BE49-F238E27FC236}">
                <a16:creationId xmlns:a16="http://schemas.microsoft.com/office/drawing/2014/main" id="{083C3BC3-56D6-49A8-A760-279E0FC4A835}"/>
              </a:ext>
            </a:extLst>
          </p:cNvPr>
          <p:cNvGraphicFramePr>
            <a:graphicFrameLocks noGrp="1"/>
          </p:cNvGraphicFramePr>
          <p:nvPr/>
        </p:nvGraphicFramePr>
        <p:xfrm>
          <a:off x="588263" y="1626401"/>
          <a:ext cx="10897004" cy="4917835"/>
        </p:xfrm>
        <a:graphic>
          <a:graphicData uri="http://schemas.openxmlformats.org/drawingml/2006/table">
            <a:tbl>
              <a:tblPr firstRow="1" bandRow="1">
                <a:tableStyleId>{5C22544A-7EE6-4342-B048-85BDC9FD1C3A}</a:tableStyleId>
              </a:tblPr>
              <a:tblGrid>
                <a:gridCol w="5448502">
                  <a:extLst>
                    <a:ext uri="{9D8B030D-6E8A-4147-A177-3AD203B41FA5}">
                      <a16:colId xmlns:a16="http://schemas.microsoft.com/office/drawing/2014/main" val="2751554691"/>
                    </a:ext>
                  </a:extLst>
                </a:gridCol>
                <a:gridCol w="5448502">
                  <a:extLst>
                    <a:ext uri="{9D8B030D-6E8A-4147-A177-3AD203B41FA5}">
                      <a16:colId xmlns:a16="http://schemas.microsoft.com/office/drawing/2014/main" val="351064109"/>
                    </a:ext>
                  </a:extLst>
                </a:gridCol>
              </a:tblGrid>
              <a:tr h="474008">
                <a:tc>
                  <a:txBody>
                    <a:bodyPr/>
                    <a:lstStyle/>
                    <a:p>
                      <a:pPr marL="0" marR="0">
                        <a:spcBef>
                          <a:spcPts val="0"/>
                        </a:spcBef>
                        <a:spcAft>
                          <a:spcPts val="0"/>
                        </a:spcAft>
                      </a:pPr>
                      <a:r>
                        <a:rPr lang="en-US" sz="1600" dirty="0">
                          <a:effectLst/>
                          <a:latin typeface="Calibri" panose="020F0502020204030204" pitchFamily="34" charset="0"/>
                          <a:cs typeface="Calibri" panose="020F0502020204030204" pitchFamily="34" charset="0"/>
                        </a:rPr>
                        <a:t>Canvas Apps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cs typeface="Calibri" panose="020F0502020204030204" pitchFamily="34" charset="0"/>
                        </a:rPr>
                        <a:t>Model Driven Apps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80074289"/>
                  </a:ext>
                </a:extLst>
              </a:tr>
              <a:tr h="474008">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Start with the User Experience or Data</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Start with the Data Model (schema)</a:t>
                      </a:r>
                    </a:p>
                  </a:txBody>
                  <a:tcPr marL="68580" marR="68580" marT="0" marB="0" anchor="ctr"/>
                </a:tc>
                <a:extLst>
                  <a:ext uri="{0D108BD9-81ED-4DB2-BD59-A6C34878D82A}">
                    <a16:rowId xmlns:a16="http://schemas.microsoft.com/office/drawing/2014/main" val="124371023"/>
                  </a:ext>
                </a:extLst>
              </a:tr>
              <a:tr h="474008">
                <a:tc>
                  <a:txBody>
                    <a:bodyPr/>
                    <a:lstStyle/>
                    <a:p>
                      <a:pPr marL="0" marR="0">
                        <a:spcBef>
                          <a:spcPts val="0"/>
                        </a:spcBef>
                        <a:spcAft>
                          <a:spcPts val="0"/>
                        </a:spcAft>
                      </a:pPr>
                      <a:r>
                        <a:rPr lang="en-US" sz="1600" dirty="0">
                          <a:effectLst/>
                          <a:latin typeface="Calibri" panose="020F0502020204030204" pitchFamily="34" charset="0"/>
                          <a:cs typeface="Calibri" panose="020F0502020204030204" pitchFamily="34" charset="0"/>
                        </a:rPr>
                        <a:t>Build visually appealing, pixel-perfect apps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Component-driven approach to app building</a:t>
                      </a:r>
                    </a:p>
                  </a:txBody>
                  <a:tcPr marL="68580" marR="68580" marT="0" marB="0" anchor="ctr"/>
                </a:tc>
                <a:extLst>
                  <a:ext uri="{0D108BD9-81ED-4DB2-BD59-A6C34878D82A}">
                    <a16:rowId xmlns:a16="http://schemas.microsoft.com/office/drawing/2014/main" val="3433734917"/>
                  </a:ext>
                </a:extLst>
              </a:tr>
              <a:tr h="515484">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 concepts like screens, controls, formulae, connections</a:t>
                      </a:r>
                      <a:endParaRPr lang="en-US" sz="1600" dirty="0">
                        <a:effectLst/>
                        <a:latin typeface="Calibri" panose="020F0502020204030204" pitchFamily="34" charset="0"/>
                        <a:ea typeface="Calibri" panose="020F0502020204030204" pitchFamily="34" charset="0"/>
                      </a:endParaRPr>
                    </a:p>
                  </a:txBody>
                  <a:tcPr marL="68580" marR="68580" marT="9525" marB="0" anchor="ctr"/>
                </a:tc>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 components like site maps, entities, forms, views, charts, dashboards, business process flows</a:t>
                      </a:r>
                      <a:endParaRPr lang="en-US" sz="1600" dirty="0">
                        <a:effectLst/>
                        <a:latin typeface="Calibri" panose="020F0502020204030204" pitchFamily="34" charset="0"/>
                        <a:ea typeface="Calibri" panose="020F0502020204030204" pitchFamily="34" charset="0"/>
                      </a:endParaRPr>
                    </a:p>
                  </a:txBody>
                  <a:tcPr marL="68580" marR="68580" marT="9525" marB="0" anchor="ctr"/>
                </a:tc>
                <a:extLst>
                  <a:ext uri="{0D108BD9-81ED-4DB2-BD59-A6C34878D82A}">
                    <a16:rowId xmlns:a16="http://schemas.microsoft.com/office/drawing/2014/main" val="3420614281"/>
                  </a:ext>
                </a:extLst>
              </a:tr>
              <a:tr h="474008">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Separate mobile and tablet app creation experiences</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Responsive web &amp; mobile apps out of the box </a:t>
                      </a:r>
                    </a:p>
                  </a:txBody>
                  <a:tcPr marL="68580" marR="68580" marT="0" marB="0" anchor="ctr"/>
                </a:tc>
                <a:extLst>
                  <a:ext uri="{0D108BD9-81ED-4DB2-BD59-A6C34878D82A}">
                    <a16:rowId xmlns:a16="http://schemas.microsoft.com/office/drawing/2014/main" val="1314645634"/>
                  </a:ext>
                </a:extLst>
              </a:tr>
              <a:tr h="505609">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Create mash-up apps using data from multiple data sources using the 200+ connectors or custom connectors</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Create apps using entities and virtual-entities in CDS for Apps </a:t>
                      </a:r>
                    </a:p>
                  </a:txBody>
                  <a:tcPr marL="68580" marR="68580" marT="0" marB="0" anchor="ctr"/>
                </a:tc>
                <a:extLst>
                  <a:ext uri="{0D108BD9-81ED-4DB2-BD59-A6C34878D82A}">
                    <a16:rowId xmlns:a16="http://schemas.microsoft.com/office/drawing/2014/main" val="687456257"/>
                  </a:ext>
                </a:extLst>
              </a:tr>
              <a:tr h="474008">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any PowerApps license (Office 365/P1-P2 or Dynamics 365)</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Only PowerApps Plan 2 or Dynamics 365 Enterprise license</a:t>
                      </a:r>
                    </a:p>
                  </a:txBody>
                  <a:tcPr marL="68580" marR="68580" marT="0" marB="0" anchor="ctr"/>
                </a:tc>
                <a:extLst>
                  <a:ext uri="{0D108BD9-81ED-4DB2-BD59-A6C34878D82A}">
                    <a16:rowId xmlns:a16="http://schemas.microsoft.com/office/drawing/2014/main" val="1610218954"/>
                  </a:ext>
                </a:extLst>
              </a:tr>
              <a:tr h="505609">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Great for building task-focused apps for a specific personas</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Great for back-office scenarios involving complex business processes</a:t>
                      </a:r>
                    </a:p>
                  </a:txBody>
                  <a:tcPr marL="68580" marR="68580" marT="0" marB="0" anchor="ctr"/>
                </a:tc>
                <a:extLst>
                  <a:ext uri="{0D108BD9-81ED-4DB2-BD59-A6C34878D82A}">
                    <a16:rowId xmlns:a16="http://schemas.microsoft.com/office/drawing/2014/main" val="4216539751"/>
                  </a:ext>
                </a:extLst>
              </a:tr>
              <a:tr h="515484">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Security and access for the data is managed on the data-source chosen</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9525" marB="0" anchor="ctr"/>
                </a:tc>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Add role-based security and row-level security to your data</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9525" marB="0" anchor="ctr"/>
                </a:tc>
                <a:extLst>
                  <a:ext uri="{0D108BD9-81ED-4DB2-BD59-A6C34878D82A}">
                    <a16:rowId xmlns:a16="http://schemas.microsoft.com/office/drawing/2014/main" val="3972489881"/>
                  </a:ext>
                </a:extLst>
              </a:tr>
              <a:tr h="505609">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entities stored in CDS for Apps through CDS connector (P1/P2 required)</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Business Process Flows, code add-ins &amp; real-time workflows </a:t>
                      </a:r>
                    </a:p>
                  </a:txBody>
                  <a:tcPr marL="68580" marR="68580" marT="0" marB="0" anchor="ctr"/>
                </a:tc>
                <a:extLst>
                  <a:ext uri="{0D108BD9-81ED-4DB2-BD59-A6C34878D82A}">
                    <a16:rowId xmlns:a16="http://schemas.microsoft.com/office/drawing/2014/main" val="3756356247"/>
                  </a:ext>
                </a:extLst>
              </a:tr>
            </a:tbl>
          </a:graphicData>
        </a:graphic>
      </p:graphicFrame>
    </p:spTree>
    <p:extLst>
      <p:ext uri="{BB962C8B-B14F-4D97-AF65-F5344CB8AC3E}">
        <p14:creationId xmlns:p14="http://schemas.microsoft.com/office/powerpoint/2010/main" val="35930580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F07-6957-4A4B-B713-AB892DFA2728}"/>
              </a:ext>
            </a:extLst>
          </p:cNvPr>
          <p:cNvSpPr>
            <a:spLocks noGrp="1"/>
          </p:cNvSpPr>
          <p:nvPr>
            <p:ph type="title"/>
          </p:nvPr>
        </p:nvSpPr>
        <p:spPr>
          <a:xfrm>
            <a:off x="588263" y="457200"/>
            <a:ext cx="11018520" cy="553998"/>
          </a:xfrm>
        </p:spPr>
        <p:txBody>
          <a:bodyPr/>
          <a:lstStyle/>
          <a:p>
            <a:r>
              <a:rPr lang="en-US" dirty="0"/>
              <a:t>PowerApps Maker Portal </a:t>
            </a:r>
            <a:r>
              <a:rPr lang="en-US" sz="2400" dirty="0"/>
              <a:t>[</a:t>
            </a:r>
            <a:r>
              <a:rPr lang="en-US" sz="2400" dirty="0">
                <a:hlinkClick r:id="rId2"/>
              </a:rPr>
              <a:t>https://web.powerapps.com/</a:t>
            </a:r>
            <a:r>
              <a:rPr lang="en-US" sz="2400" dirty="0"/>
              <a:t>]</a:t>
            </a:r>
            <a:r>
              <a:rPr lang="en-US" dirty="0"/>
              <a:t> </a:t>
            </a:r>
          </a:p>
        </p:txBody>
      </p:sp>
      <p:sp>
        <p:nvSpPr>
          <p:cNvPr id="5" name="Text Placeholder 4">
            <a:extLst>
              <a:ext uri="{FF2B5EF4-FFF2-40B4-BE49-F238E27FC236}">
                <a16:creationId xmlns:a16="http://schemas.microsoft.com/office/drawing/2014/main" id="{A10A9AE5-6776-4C30-B1D9-F218040131CE}"/>
              </a:ext>
            </a:extLst>
          </p:cNvPr>
          <p:cNvSpPr>
            <a:spLocks noGrp="1"/>
          </p:cNvSpPr>
          <p:nvPr>
            <p:ph type="body" sz="quarter" idx="10"/>
          </p:nvPr>
        </p:nvSpPr>
        <p:spPr>
          <a:xfrm>
            <a:off x="588263" y="1806378"/>
            <a:ext cx="4342907" cy="2326791"/>
          </a:xfrm>
        </p:spPr>
        <p:txBody>
          <a:bodyPr/>
          <a:lstStyle/>
          <a:p>
            <a:pPr marL="514350" indent="-514350">
              <a:buFont typeface="+mj-lt"/>
              <a:buAutoNum type="arabicPeriod"/>
            </a:pPr>
            <a:r>
              <a:rPr lang="en-US" dirty="0"/>
              <a:t>Switch design mode to Model-driven</a:t>
            </a:r>
          </a:p>
          <a:p>
            <a:pPr marL="514350" indent="-514350">
              <a:buFont typeface="+mj-lt"/>
              <a:buAutoNum type="arabicPeriod"/>
            </a:pPr>
            <a:r>
              <a:rPr lang="en-US" dirty="0"/>
              <a:t>Explore sample apps</a:t>
            </a:r>
          </a:p>
          <a:p>
            <a:pPr marL="514350" indent="-514350">
              <a:buFont typeface="+mj-lt"/>
              <a:buAutoNum type="arabicPeriod"/>
            </a:pPr>
            <a:r>
              <a:rPr lang="en-US" dirty="0"/>
              <a:t>Create new Model-driven apps</a:t>
            </a:r>
          </a:p>
        </p:txBody>
      </p:sp>
      <p:pic>
        <p:nvPicPr>
          <p:cNvPr id="7" name="Picture 6">
            <a:extLst>
              <a:ext uri="{FF2B5EF4-FFF2-40B4-BE49-F238E27FC236}">
                <a16:creationId xmlns:a16="http://schemas.microsoft.com/office/drawing/2014/main" id="{B2477FC0-9EE9-456E-A2EE-E18E8AD3BFB5}"/>
              </a:ext>
            </a:extLst>
          </p:cNvPr>
          <p:cNvPicPr>
            <a:picLocks noChangeAspect="1"/>
          </p:cNvPicPr>
          <p:nvPr/>
        </p:nvPicPr>
        <p:blipFill>
          <a:blip r:embed="rId3"/>
          <a:stretch>
            <a:fillRect/>
          </a:stretch>
        </p:blipFill>
        <p:spPr>
          <a:xfrm>
            <a:off x="5145393" y="1806378"/>
            <a:ext cx="6892552" cy="3245243"/>
          </a:xfrm>
          <a:prstGeom prst="rect">
            <a:avLst/>
          </a:prstGeom>
          <a:solidFill>
            <a:schemeClr val="accent2"/>
          </a:solidFill>
        </p:spPr>
      </p:pic>
    </p:spTree>
    <p:extLst>
      <p:ext uri="{BB962C8B-B14F-4D97-AF65-F5344CB8AC3E}">
        <p14:creationId xmlns:p14="http://schemas.microsoft.com/office/powerpoint/2010/main" val="236368461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Data</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674704" y="1435099"/>
          <a:ext cx="10932078" cy="4635445"/>
        </p:xfrm>
        <a:graphic>
          <a:graphicData uri="http://schemas.openxmlformats.org/drawingml/2006/table">
            <a:tbl>
              <a:tblPr firstRow="1" firstCol="1" bandRow="1">
                <a:tableStyleId>{BC89EF96-8CEA-46FF-86C4-4CE0E7609802}</a:tableStyleId>
              </a:tblPr>
              <a:tblGrid>
                <a:gridCol w="1633490">
                  <a:extLst>
                    <a:ext uri="{9D8B030D-6E8A-4147-A177-3AD203B41FA5}">
                      <a16:colId xmlns:a16="http://schemas.microsoft.com/office/drawing/2014/main" val="440879177"/>
                    </a:ext>
                  </a:extLst>
                </a:gridCol>
                <a:gridCol w="7084381">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389014">
                <a:tc>
                  <a:txBody>
                    <a:bodyPr/>
                    <a:lstStyle/>
                    <a:p>
                      <a:pPr algn="l" fontAlgn="b"/>
                      <a:r>
                        <a:rPr lang="en-US" sz="1400">
                          <a:effectLst/>
                        </a:rPr>
                        <a:t>Component</a:t>
                      </a:r>
                      <a:endParaRPr lang="en-US" sz="1400" b="0">
                        <a:effectLst/>
                        <a:latin typeface="+mn-lt"/>
                      </a:endParaRPr>
                    </a:p>
                  </a:txBody>
                  <a:tcPr anchor="ctr"/>
                </a:tc>
                <a:tc>
                  <a:txBody>
                    <a:bodyPr/>
                    <a:lstStyle/>
                    <a:p>
                      <a:pPr algn="l" fontAlgn="b"/>
                      <a:r>
                        <a:rPr lang="en-US" sz="1400">
                          <a:effectLst/>
                        </a:rPr>
                        <a:t>Description</a:t>
                      </a:r>
                      <a:endParaRPr lang="en-US" sz="1400" b="0">
                        <a:effectLst/>
                        <a:latin typeface="+mn-lt"/>
                      </a:endParaRPr>
                    </a:p>
                  </a:txBody>
                  <a:tcPr anchor="ctr"/>
                </a:tc>
                <a:tc>
                  <a:txBody>
                    <a:bodyPr/>
                    <a:lstStyle/>
                    <a:p>
                      <a:pPr algn="l" fontAlgn="b"/>
                      <a:r>
                        <a:rPr lang="en-US" sz="1400" dirty="0">
                          <a:effectLst/>
                        </a:rPr>
                        <a:t>Designer</a:t>
                      </a:r>
                      <a:endParaRPr lang="en-US" sz="1400" b="0" dirty="0">
                        <a:effectLst/>
                        <a:latin typeface="+mn-lt"/>
                      </a:endParaRPr>
                    </a:p>
                  </a:txBody>
                  <a:tcPr anchor="ctr"/>
                </a:tc>
                <a:extLst>
                  <a:ext uri="{0D108BD9-81ED-4DB2-BD59-A6C34878D82A}">
                    <a16:rowId xmlns:a16="http://schemas.microsoft.com/office/drawing/2014/main" val="137642946"/>
                  </a:ext>
                </a:extLst>
              </a:tr>
              <a:tr h="724424">
                <a:tc>
                  <a:txBody>
                    <a:bodyPr/>
                    <a:lstStyle/>
                    <a:p>
                      <a:pPr fontAlgn="t"/>
                      <a:r>
                        <a:rPr lang="en-US" sz="1400">
                          <a:effectLst/>
                        </a:rPr>
                        <a:t>Entity</a:t>
                      </a:r>
                      <a:endParaRPr lang="en-US" sz="1400">
                        <a:effectLst/>
                        <a:latin typeface="+mn-lt"/>
                      </a:endParaRPr>
                    </a:p>
                  </a:txBody>
                  <a:tcPr/>
                </a:tc>
                <a:tc>
                  <a:txBody>
                    <a:bodyPr/>
                    <a:lstStyle/>
                    <a:p>
                      <a:pPr fontAlgn="t"/>
                      <a:r>
                        <a:rPr lang="en-US" sz="1400">
                          <a:effectLst/>
                        </a:rPr>
                        <a:t>An item with properties that you track, such as a contact or account. Many standard entities are available. You can customize a non-system standard entity (production entity) or create a custom entity from scratch.</a:t>
                      </a:r>
                      <a:endParaRPr lang="en-US" sz="1400">
                        <a:effectLst/>
                        <a:latin typeface="+mn-lt"/>
                      </a:endParaRPr>
                    </a:p>
                  </a:txBody>
                  <a:tcPr/>
                </a:tc>
                <a:tc>
                  <a:txBody>
                    <a:bodyPr/>
                    <a:lstStyle/>
                    <a:p>
                      <a:pPr fontAlgn="t"/>
                      <a:r>
                        <a:rPr lang="en-US" sz="1400">
                          <a:effectLst/>
                        </a:rPr>
                        <a:t>PowerApps entity designer</a:t>
                      </a:r>
                      <a:endParaRPr lang="en-US" sz="1400">
                        <a:effectLst/>
                        <a:latin typeface="+mn-lt"/>
                      </a:endParaRPr>
                    </a:p>
                  </a:txBody>
                  <a:tcPr/>
                </a:tc>
                <a:extLst>
                  <a:ext uri="{0D108BD9-81ED-4DB2-BD59-A6C34878D82A}">
                    <a16:rowId xmlns:a16="http://schemas.microsoft.com/office/drawing/2014/main" val="463736077"/>
                  </a:ext>
                </a:extLst>
              </a:tr>
              <a:tr h="1059834">
                <a:tc>
                  <a:txBody>
                    <a:bodyPr/>
                    <a:lstStyle/>
                    <a:p>
                      <a:pPr fontAlgn="t"/>
                      <a:r>
                        <a:rPr lang="en-US" sz="1400">
                          <a:effectLst/>
                        </a:rPr>
                        <a:t>Field</a:t>
                      </a:r>
                      <a:endParaRPr lang="en-US" sz="1400">
                        <a:effectLst/>
                        <a:latin typeface="+mn-lt"/>
                      </a:endParaRPr>
                    </a:p>
                  </a:txBody>
                  <a:tcPr/>
                </a:tc>
                <a:tc>
                  <a:txBody>
                    <a:bodyPr/>
                    <a:lstStyle/>
                    <a:p>
                      <a:pPr fontAlgn="t"/>
                      <a:r>
                        <a:rPr lang="en-US" sz="1400">
                          <a:effectLst/>
                        </a:rPr>
                        <a:t>A property that is associated with an entity. A field is defined by a data type, which determines the type of data that can be entered or selected. Examples include text, number, date and time, currency, or lookup (creates a relationship with another entity). Fields typically are used with forms, views, and searches.</a:t>
                      </a:r>
                      <a:endParaRPr lang="en-US" sz="1400">
                        <a:effectLst/>
                        <a:latin typeface="+mn-lt"/>
                      </a:endParaRPr>
                    </a:p>
                  </a:txBody>
                  <a:tcPr/>
                </a:tc>
                <a:tc>
                  <a:txBody>
                    <a:bodyPr/>
                    <a:lstStyle/>
                    <a:p>
                      <a:pPr fontAlgn="t"/>
                      <a:r>
                        <a:rPr lang="en-US" sz="1400">
                          <a:effectLst/>
                        </a:rPr>
                        <a:t>PowerApps entity designer</a:t>
                      </a:r>
                      <a:endParaRPr lang="en-US" sz="1400">
                        <a:effectLst/>
                        <a:latin typeface="+mn-lt"/>
                      </a:endParaRPr>
                    </a:p>
                  </a:txBody>
                  <a:tcPr/>
                </a:tc>
                <a:extLst>
                  <a:ext uri="{0D108BD9-81ED-4DB2-BD59-A6C34878D82A}">
                    <a16:rowId xmlns:a16="http://schemas.microsoft.com/office/drawing/2014/main" val="1037080764"/>
                  </a:ext>
                </a:extLst>
              </a:tr>
              <a:tr h="1059834">
                <a:tc>
                  <a:txBody>
                    <a:bodyPr/>
                    <a:lstStyle/>
                    <a:p>
                      <a:pPr fontAlgn="t"/>
                      <a:r>
                        <a:rPr lang="en-US" sz="1400">
                          <a:effectLst/>
                        </a:rPr>
                        <a:t>Relationship</a:t>
                      </a:r>
                      <a:endParaRPr lang="en-US" sz="1400">
                        <a:effectLst/>
                        <a:latin typeface="+mn-lt"/>
                      </a:endParaRPr>
                    </a:p>
                  </a:txBody>
                  <a:tcPr/>
                </a:tc>
                <a:tc>
                  <a:txBody>
                    <a:bodyPr/>
                    <a:lstStyle/>
                    <a:p>
                      <a:pPr fontAlgn="t"/>
                      <a:r>
                        <a:rPr lang="en-US" sz="1400">
                          <a:effectLst/>
                        </a:rPr>
                        <a:t>Entity relationships define how entities can be related to each other. There are 1:N (one-to-many), N:1 (many-to-one), and N:N (many-to-many) types of relationships . For example, adding a lookup field to an entity creates a new 1:N relationship between the two entities and lets you put that lookup field on a form.</a:t>
                      </a:r>
                      <a:endParaRPr lang="en-US" sz="1400">
                        <a:effectLst/>
                        <a:latin typeface="+mn-lt"/>
                      </a:endParaRPr>
                    </a:p>
                  </a:txBody>
                  <a:tcPr/>
                </a:tc>
                <a:tc>
                  <a:txBody>
                    <a:bodyPr/>
                    <a:lstStyle/>
                    <a:p>
                      <a:pPr fontAlgn="t"/>
                      <a:r>
                        <a:rPr lang="en-US" sz="1400">
                          <a:effectLst/>
                        </a:rPr>
                        <a:t>PowerApps entity designer</a:t>
                      </a:r>
                      <a:endParaRPr lang="en-US" sz="1400">
                        <a:effectLst/>
                        <a:latin typeface="+mn-lt"/>
                      </a:endParaRPr>
                    </a:p>
                  </a:txBody>
                  <a:tcPr/>
                </a:tc>
                <a:extLst>
                  <a:ext uri="{0D108BD9-81ED-4DB2-BD59-A6C34878D82A}">
                    <a16:rowId xmlns:a16="http://schemas.microsoft.com/office/drawing/2014/main" val="3979054187"/>
                  </a:ext>
                </a:extLst>
              </a:tr>
              <a:tr h="1395243">
                <a:tc>
                  <a:txBody>
                    <a:bodyPr/>
                    <a:lstStyle/>
                    <a:p>
                      <a:pPr fontAlgn="t"/>
                      <a:r>
                        <a:rPr lang="en-US" sz="1400">
                          <a:effectLst/>
                        </a:rPr>
                        <a:t>Option set field</a:t>
                      </a:r>
                      <a:endParaRPr lang="en-US" sz="1400">
                        <a:effectLst/>
                        <a:latin typeface="+mn-lt"/>
                      </a:endParaRPr>
                    </a:p>
                  </a:txBody>
                  <a:tcPr/>
                </a:tc>
                <a:tc>
                  <a:txBody>
                    <a:bodyPr/>
                    <a:lstStyle/>
                    <a:p>
                      <a:pPr fontAlgn="t"/>
                      <a:r>
                        <a:rPr lang="en-US" sz="1400">
                          <a:effectLst/>
                        </a:rPr>
                        <a:t>This is a special type of field, which provides the user a set of predetermined options. Each option has a number value and label. When added to a form, this field displays a control for the user to select an option. There are two kinds of option sets; option sets, where the user can only select one option, and multi-select options sets, which allow more than one selection.</a:t>
                      </a:r>
                      <a:endParaRPr lang="en-US" sz="1400">
                        <a:effectLst/>
                        <a:latin typeface="+mn-lt"/>
                      </a:endParaRPr>
                    </a:p>
                  </a:txBody>
                  <a:tcPr/>
                </a:tc>
                <a:tc>
                  <a:txBody>
                    <a:bodyPr/>
                    <a:lstStyle/>
                    <a:p>
                      <a:pPr fontAlgn="t"/>
                      <a:r>
                        <a:rPr lang="en-US" sz="1400" dirty="0">
                          <a:effectLst/>
                        </a:rPr>
                        <a:t>PowerApps option set designer</a:t>
                      </a:r>
                      <a:endParaRPr lang="en-US" sz="1400" dirty="0">
                        <a:effectLst/>
                        <a:latin typeface="+mn-lt"/>
                      </a:endParaRPr>
                    </a:p>
                  </a:txBody>
                  <a:tcPr/>
                </a:tc>
                <a:extLst>
                  <a:ext uri="{0D108BD9-81ED-4DB2-BD59-A6C34878D82A}">
                    <a16:rowId xmlns:a16="http://schemas.microsoft.com/office/drawing/2014/main" val="707613536"/>
                  </a:ext>
                </a:extLst>
              </a:tr>
            </a:tbl>
          </a:graphicData>
        </a:graphic>
      </p:graphicFrame>
    </p:spTree>
    <p:extLst>
      <p:ext uri="{BB962C8B-B14F-4D97-AF65-F5344CB8AC3E}">
        <p14:creationId xmlns:p14="http://schemas.microsoft.com/office/powerpoint/2010/main" val="120375959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77E58EE-870A-41BD-84B1-6CB592992463}"/>
              </a:ext>
            </a:extLst>
          </p:cNvPr>
          <p:cNvSpPr txBox="1"/>
          <p:nvPr/>
        </p:nvSpPr>
        <p:spPr>
          <a:xfrm>
            <a:off x="632868" y="555844"/>
            <a:ext cx="10926264" cy="615553"/>
          </a:xfrm>
          <a:prstGeom prst="rect">
            <a:avLst/>
          </a:prstGeom>
          <a:noFill/>
        </p:spPr>
        <p:txBody>
          <a:bodyPr wrap="square" rtlCol="0" anchor="t">
            <a:spAutoFit/>
          </a:bodyPr>
          <a:lstStyle/>
          <a:p>
            <a:pPr algn="ctr" defTabSz="914049">
              <a:defRPr/>
            </a:pPr>
            <a:r>
              <a:rPr lang="en-US" sz="3400" dirty="0" smtClean="0">
                <a:solidFill>
                  <a:srgbClr val="505050"/>
                </a:solidFill>
                <a:latin typeface="Segoe UI Semilight" panose="020B0402040204020203" pitchFamily="34" charset="0"/>
                <a:cs typeface="Segoe UI Semilight" panose="020B0402040204020203" pitchFamily="34" charset="0"/>
              </a:rPr>
              <a:t>What is power apps ? </a:t>
            </a:r>
            <a:endParaRPr lang="en-US" sz="3400" dirty="0">
              <a:solidFill>
                <a:srgbClr val="505050"/>
              </a:solidFill>
              <a:latin typeface="Segoe UI Semilight" panose="020B0402040204020203" pitchFamily="34" charset="0"/>
              <a:cs typeface="Segoe UI Semilight" panose="020B0402040204020203" pitchFamily="34" charset="0"/>
            </a:endParaRPr>
          </a:p>
        </p:txBody>
      </p:sp>
      <p:sp>
        <p:nvSpPr>
          <p:cNvPr id="2" name="Rechteck 1"/>
          <p:cNvSpPr/>
          <p:nvPr/>
        </p:nvSpPr>
        <p:spPr>
          <a:xfrm>
            <a:off x="191344" y="1484784"/>
            <a:ext cx="11737304" cy="1754326"/>
          </a:xfrm>
          <a:prstGeom prst="rect">
            <a:avLst/>
          </a:prstGeom>
        </p:spPr>
        <p:txBody>
          <a:bodyPr wrap="square">
            <a:spAutoFit/>
          </a:bodyPr>
          <a:lstStyle/>
          <a:p>
            <a:pPr marL="285750" indent="-285750">
              <a:buFont typeface="Arial" panose="020B0604020202020204" pitchFamily="34" charset="0"/>
              <a:buChar char="•"/>
            </a:pPr>
            <a:r>
              <a:rPr lang="en-US" dirty="0" err="1">
                <a:solidFill>
                  <a:srgbClr val="322A2E"/>
                </a:solidFill>
                <a:latin typeface="Segoe UI Semilight" panose="020B0402040204020203" pitchFamily="34" charset="0"/>
                <a:cs typeface="Segoe UI Semilight" panose="020B0402040204020203" pitchFamily="34" charset="0"/>
              </a:rPr>
              <a:t>PowerApps</a:t>
            </a:r>
            <a:r>
              <a:rPr lang="en-US" dirty="0">
                <a:solidFill>
                  <a:srgbClr val="322A2E"/>
                </a:solidFill>
                <a:latin typeface="Segoe UI Semilight" panose="020B0402040204020203" pitchFamily="34" charset="0"/>
                <a:cs typeface="Segoe UI Semilight" panose="020B0402040204020203" pitchFamily="34" charset="0"/>
              </a:rPr>
              <a:t> is a tool that allows you to create custom </a:t>
            </a:r>
            <a:r>
              <a:rPr lang="en-US" dirty="0" smtClean="0">
                <a:solidFill>
                  <a:srgbClr val="322A2E"/>
                </a:solidFill>
                <a:latin typeface="Segoe UI Semilight" panose="020B0402040204020203" pitchFamily="34" charset="0"/>
                <a:cs typeface="Segoe UI Semilight" panose="020B0402040204020203" pitchFamily="34" charset="0"/>
              </a:rPr>
              <a:t>apps on Apple IOS/ Android versions </a:t>
            </a:r>
          </a:p>
          <a:p>
            <a:endParaRPr lang="en-US" dirty="0" smtClean="0">
              <a:solidFill>
                <a:srgbClr val="322A2E"/>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smtClean="0">
                <a:solidFill>
                  <a:srgbClr val="322A2E"/>
                </a:solidFill>
                <a:latin typeface="Segoe UI Semilight" panose="020B0402040204020203" pitchFamily="34" charset="0"/>
                <a:cs typeface="Segoe UI Semilight" panose="020B0402040204020203" pitchFamily="34" charset="0"/>
              </a:rPr>
              <a:t>Apps </a:t>
            </a:r>
            <a:r>
              <a:rPr lang="en-US" dirty="0">
                <a:solidFill>
                  <a:srgbClr val="322A2E"/>
                </a:solidFill>
                <a:latin typeface="Segoe UI Semilight" panose="020B0402040204020203" pitchFamily="34" charset="0"/>
                <a:cs typeface="Segoe UI Semilight" panose="020B0402040204020203" pitchFamily="34" charset="0"/>
              </a:rPr>
              <a:t>can be accessed via mobile devices or via the </a:t>
            </a:r>
            <a:r>
              <a:rPr lang="en-US" dirty="0" smtClean="0">
                <a:solidFill>
                  <a:srgbClr val="322A2E"/>
                </a:solidFill>
                <a:latin typeface="Segoe UI Semilight" panose="020B0402040204020203" pitchFamily="34" charset="0"/>
                <a:cs typeface="Segoe UI Semilight" panose="020B0402040204020203" pitchFamily="34" charset="0"/>
              </a:rPr>
              <a:t>browser</a:t>
            </a:r>
            <a:endParaRPr lang="en-US" dirty="0">
              <a:solidFill>
                <a:srgbClr val="322A2E"/>
              </a:solidFill>
              <a:latin typeface="Segoe UI Semilight" panose="020B0402040204020203" pitchFamily="34" charset="0"/>
              <a:cs typeface="Segoe UI Semilight" panose="020B0402040204020203" pitchFamily="34" charset="0"/>
            </a:endParaRPr>
          </a:p>
          <a:p>
            <a:endParaRPr lang="en-US" dirty="0" smtClean="0">
              <a:solidFill>
                <a:srgbClr val="322A2E"/>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What sets </a:t>
            </a:r>
            <a:r>
              <a:rPr lang="en-US" dirty="0" err="1">
                <a:latin typeface="Segoe UI Semilight" panose="020B0402040204020203" pitchFamily="34" charset="0"/>
                <a:cs typeface="Segoe UI Semilight" panose="020B0402040204020203" pitchFamily="34" charset="0"/>
              </a:rPr>
              <a:t>PowerApps</a:t>
            </a:r>
            <a:r>
              <a:rPr lang="en-US" dirty="0">
                <a:latin typeface="Segoe UI Semilight" panose="020B0402040204020203" pitchFamily="34" charset="0"/>
                <a:cs typeface="Segoe UI Semilight" panose="020B0402040204020203" pitchFamily="34" charset="0"/>
              </a:rPr>
              <a:t> apart from other offerings is that while it can be used by developers, it can also be used by non-technical employees</a:t>
            </a:r>
            <a:endParaRPr lang="de-DE"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728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ntity Details">
            <a:extLst>
              <a:ext uri="{FF2B5EF4-FFF2-40B4-BE49-F238E27FC236}">
                <a16:creationId xmlns:a16="http://schemas.microsoft.com/office/drawing/2014/main" id="{CEDB6571-3130-4FB5-B7DD-1CF5FADD9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50" y="48768"/>
            <a:ext cx="10060516" cy="640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Entity Details">
            <a:extLst>
              <a:ext uri="{FF2B5EF4-FFF2-40B4-BE49-F238E27FC236}">
                <a16:creationId xmlns:a16="http://schemas.microsoft.com/office/drawing/2014/main" id="{2BE7D5E9-2D41-401A-88D6-E1A2E0B6F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 y="231648"/>
            <a:ext cx="10020513" cy="640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New Field">
            <a:extLst>
              <a:ext uri="{FF2B5EF4-FFF2-40B4-BE49-F238E27FC236}">
                <a16:creationId xmlns:a16="http://schemas.microsoft.com/office/drawing/2014/main" id="{7B33CDCB-2F4A-4E5B-997D-0EE4A977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0" y="414528"/>
            <a:ext cx="10053107" cy="640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402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fade">
                                      <p:cBhvr>
                                        <p:cTn id="7" dur="1000"/>
                                        <p:tgtEl>
                                          <p:spTgt spid="5126"/>
                                        </p:tgtEl>
                                      </p:cBhvr>
                                    </p:animEffect>
                                    <p:anim calcmode="lin" valueType="num">
                                      <p:cBhvr>
                                        <p:cTn id="8" dur="1000" fill="hold"/>
                                        <p:tgtEl>
                                          <p:spTgt spid="5126"/>
                                        </p:tgtEl>
                                        <p:attrNameLst>
                                          <p:attrName>ppt_x</p:attrName>
                                        </p:attrNameLst>
                                      </p:cBhvr>
                                      <p:tavLst>
                                        <p:tav tm="0">
                                          <p:val>
                                            <p:strVal val="#ppt_x"/>
                                          </p:val>
                                        </p:tav>
                                        <p:tav tm="100000">
                                          <p:val>
                                            <p:strVal val="#ppt_x"/>
                                          </p:val>
                                        </p:tav>
                                      </p:tavLst>
                                    </p:anim>
                                    <p:anim calcmode="lin" valueType="num">
                                      <p:cBhvr>
                                        <p:cTn id="9"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8"/>
                                        </p:tgtEl>
                                        <p:attrNameLst>
                                          <p:attrName>style.visibility</p:attrName>
                                        </p:attrNameLst>
                                      </p:cBhvr>
                                      <p:to>
                                        <p:strVal val="visible"/>
                                      </p:to>
                                    </p:set>
                                    <p:animEffect transition="in" filter="fade">
                                      <p:cBhvr>
                                        <p:cTn id="14" dur="1000"/>
                                        <p:tgtEl>
                                          <p:spTgt spid="5128"/>
                                        </p:tgtEl>
                                      </p:cBhvr>
                                    </p:animEffect>
                                    <p:anim calcmode="lin" valueType="num">
                                      <p:cBhvr>
                                        <p:cTn id="15" dur="1000" fill="hold"/>
                                        <p:tgtEl>
                                          <p:spTgt spid="5128"/>
                                        </p:tgtEl>
                                        <p:attrNameLst>
                                          <p:attrName>ppt_x</p:attrName>
                                        </p:attrNameLst>
                                      </p:cBhvr>
                                      <p:tavLst>
                                        <p:tav tm="0">
                                          <p:val>
                                            <p:strVal val="#ppt_x"/>
                                          </p:val>
                                        </p:tav>
                                        <p:tav tm="100000">
                                          <p:val>
                                            <p:strVal val="#ppt_x"/>
                                          </p:val>
                                        </p:tav>
                                      </p:tavLst>
                                    </p:anim>
                                    <p:anim calcmode="lin" valueType="num">
                                      <p:cBhvr>
                                        <p:cTn id="16" dur="1000" fill="hold"/>
                                        <p:tgtEl>
                                          <p:spTgt spid="5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UI</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674704" y="1435099"/>
          <a:ext cx="10932078" cy="5335437"/>
        </p:xfrm>
        <a:graphic>
          <a:graphicData uri="http://schemas.openxmlformats.org/drawingml/2006/table">
            <a:tbl>
              <a:tblPr firstRow="1" firstCol="1" bandRow="1">
                <a:tableStyleId>{BC89EF96-8CEA-46FF-86C4-4CE0E7609802}</a:tableStyleId>
              </a:tblPr>
              <a:tblGrid>
                <a:gridCol w="1633490">
                  <a:extLst>
                    <a:ext uri="{9D8B030D-6E8A-4147-A177-3AD203B41FA5}">
                      <a16:colId xmlns:a16="http://schemas.microsoft.com/office/drawing/2014/main" val="440879177"/>
                    </a:ext>
                  </a:extLst>
                </a:gridCol>
                <a:gridCol w="7084381">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389014">
                <a:tc>
                  <a:txBody>
                    <a:bodyPr/>
                    <a:lstStyle/>
                    <a:p>
                      <a:pPr algn="l" fontAlgn="b"/>
                      <a:r>
                        <a:rPr lang="en-US" b="1" dirty="0">
                          <a:effectLst/>
                          <a:latin typeface="+mn-lt"/>
                        </a:rPr>
                        <a:t>Component</a:t>
                      </a:r>
                    </a:p>
                  </a:txBody>
                  <a:tcPr marL="152400" marR="152400" marT="114300" marB="114300" anchor="b"/>
                </a:tc>
                <a:tc>
                  <a:txBody>
                    <a:bodyPr/>
                    <a:lstStyle/>
                    <a:p>
                      <a:pPr algn="l" fontAlgn="b"/>
                      <a:r>
                        <a:rPr lang="en-US" b="1">
                          <a:effectLst/>
                          <a:latin typeface="+mn-lt"/>
                        </a:rPr>
                        <a:t>Description</a:t>
                      </a:r>
                    </a:p>
                  </a:txBody>
                  <a:tcPr marL="152400" marR="152400" marT="114300" marB="114300" anchor="b"/>
                </a:tc>
                <a:tc>
                  <a:txBody>
                    <a:bodyPr/>
                    <a:lstStyle/>
                    <a:p>
                      <a:pPr algn="l" fontAlgn="b"/>
                      <a:r>
                        <a:rPr lang="en-US" b="1" dirty="0">
                          <a:effectLst/>
                          <a:latin typeface="+mn-lt"/>
                        </a:rPr>
                        <a:t>Designer</a:t>
                      </a:r>
                    </a:p>
                  </a:txBody>
                  <a:tcPr marL="152400" marR="152400" marT="114300" marB="114300" anchor="b"/>
                </a:tc>
                <a:extLst>
                  <a:ext uri="{0D108BD9-81ED-4DB2-BD59-A6C34878D82A}">
                    <a16:rowId xmlns:a16="http://schemas.microsoft.com/office/drawing/2014/main" val="137642946"/>
                  </a:ext>
                </a:extLst>
              </a:tr>
              <a:tr h="724424">
                <a:tc>
                  <a:txBody>
                    <a:bodyPr/>
                    <a:lstStyle/>
                    <a:p>
                      <a:pPr fontAlgn="t"/>
                      <a:r>
                        <a:rPr lang="en-US" dirty="0">
                          <a:effectLst/>
                          <a:latin typeface="+mn-lt"/>
                        </a:rPr>
                        <a:t>App</a:t>
                      </a:r>
                    </a:p>
                  </a:txBody>
                  <a:tcPr marL="152400" marR="152400" marT="114300" marB="114300"/>
                </a:tc>
                <a:tc>
                  <a:txBody>
                    <a:bodyPr/>
                    <a:lstStyle/>
                    <a:p>
                      <a:pPr fontAlgn="t"/>
                      <a:r>
                        <a:rPr lang="en-US" dirty="0">
                          <a:effectLst/>
                          <a:latin typeface="+mn-lt"/>
                        </a:rPr>
                        <a:t>Determines the application fundamentals such as components, properties, client type, and URL for your app.</a:t>
                      </a:r>
                    </a:p>
                  </a:txBody>
                  <a:tcPr marL="152400" marR="152400" marT="114300" marB="114300"/>
                </a:tc>
                <a:tc>
                  <a:txBody>
                    <a:bodyPr/>
                    <a:lstStyle/>
                    <a:p>
                      <a:pPr fontAlgn="t"/>
                      <a:r>
                        <a:rPr lang="en-US">
                          <a:effectLst/>
                          <a:latin typeface="+mn-lt"/>
                        </a:rPr>
                        <a:t>App designer</a:t>
                      </a:r>
                    </a:p>
                  </a:txBody>
                  <a:tcPr marL="152400" marR="152400" marT="114300" marB="114300"/>
                </a:tc>
                <a:extLst>
                  <a:ext uri="{0D108BD9-81ED-4DB2-BD59-A6C34878D82A}">
                    <a16:rowId xmlns:a16="http://schemas.microsoft.com/office/drawing/2014/main" val="463736077"/>
                  </a:ext>
                </a:extLst>
              </a:tr>
              <a:tr h="1059834">
                <a:tc>
                  <a:txBody>
                    <a:bodyPr/>
                    <a:lstStyle/>
                    <a:p>
                      <a:pPr fontAlgn="t"/>
                      <a:r>
                        <a:rPr lang="en-US">
                          <a:effectLst/>
                          <a:latin typeface="+mn-lt"/>
                        </a:rPr>
                        <a:t>Site map</a:t>
                      </a:r>
                    </a:p>
                  </a:txBody>
                  <a:tcPr marL="152400" marR="152400" marT="114300" marB="114300"/>
                </a:tc>
                <a:tc>
                  <a:txBody>
                    <a:bodyPr/>
                    <a:lstStyle/>
                    <a:p>
                      <a:pPr fontAlgn="t"/>
                      <a:r>
                        <a:rPr lang="en-US">
                          <a:effectLst/>
                          <a:latin typeface="+mn-lt"/>
                        </a:rPr>
                        <a:t>Specifies the navigation for your app.</a:t>
                      </a:r>
                    </a:p>
                  </a:txBody>
                  <a:tcPr marL="152400" marR="152400" marT="114300" marB="114300"/>
                </a:tc>
                <a:tc>
                  <a:txBody>
                    <a:bodyPr/>
                    <a:lstStyle/>
                    <a:p>
                      <a:pPr fontAlgn="t"/>
                      <a:r>
                        <a:rPr lang="en-US">
                          <a:effectLst/>
                          <a:latin typeface="+mn-lt"/>
                        </a:rPr>
                        <a:t>Site map designer</a:t>
                      </a:r>
                    </a:p>
                  </a:txBody>
                  <a:tcPr marL="152400" marR="152400" marT="114300" marB="114300"/>
                </a:tc>
                <a:extLst>
                  <a:ext uri="{0D108BD9-81ED-4DB2-BD59-A6C34878D82A}">
                    <a16:rowId xmlns:a16="http://schemas.microsoft.com/office/drawing/2014/main" val="1037080764"/>
                  </a:ext>
                </a:extLst>
              </a:tr>
              <a:tr h="1059834">
                <a:tc>
                  <a:txBody>
                    <a:bodyPr/>
                    <a:lstStyle/>
                    <a:p>
                      <a:pPr fontAlgn="t"/>
                      <a:r>
                        <a:rPr lang="en-US">
                          <a:effectLst/>
                          <a:latin typeface="+mn-lt"/>
                        </a:rPr>
                        <a:t>Form</a:t>
                      </a:r>
                    </a:p>
                  </a:txBody>
                  <a:tcPr marL="152400" marR="152400" marT="114300" marB="114300"/>
                </a:tc>
                <a:tc>
                  <a:txBody>
                    <a:bodyPr/>
                    <a:lstStyle/>
                    <a:p>
                      <a:pPr fontAlgn="t"/>
                      <a:r>
                        <a:rPr lang="en-US">
                          <a:effectLst/>
                          <a:latin typeface="+mn-lt"/>
                        </a:rPr>
                        <a:t>A set of data-entry fields for a given entity that matches the items that your organization tracks for the entity. For example, a set of data-entry fields that where user’s input relevant information to track a customer’s previous orders along with specific requested reorder dates.</a:t>
                      </a:r>
                    </a:p>
                  </a:txBody>
                  <a:tcPr marL="152400" marR="152400" marT="114300" marB="114300"/>
                </a:tc>
                <a:tc>
                  <a:txBody>
                    <a:bodyPr/>
                    <a:lstStyle/>
                    <a:p>
                      <a:pPr fontAlgn="t"/>
                      <a:r>
                        <a:rPr lang="en-US">
                          <a:effectLst/>
                          <a:latin typeface="+mn-lt"/>
                        </a:rPr>
                        <a:t>Form designer</a:t>
                      </a:r>
                    </a:p>
                  </a:txBody>
                  <a:tcPr marL="152400" marR="152400" marT="114300" marB="114300"/>
                </a:tc>
                <a:extLst>
                  <a:ext uri="{0D108BD9-81ED-4DB2-BD59-A6C34878D82A}">
                    <a16:rowId xmlns:a16="http://schemas.microsoft.com/office/drawing/2014/main" val="3979054187"/>
                  </a:ext>
                </a:extLst>
              </a:tr>
              <a:tr h="1395243">
                <a:tc>
                  <a:txBody>
                    <a:bodyPr/>
                    <a:lstStyle/>
                    <a:p>
                      <a:pPr fontAlgn="t"/>
                      <a:r>
                        <a:rPr lang="en-US">
                          <a:effectLst/>
                          <a:latin typeface="+mn-lt"/>
                        </a:rPr>
                        <a:t>View</a:t>
                      </a:r>
                    </a:p>
                  </a:txBody>
                  <a:tcPr marL="152400" marR="152400" marT="114300" marB="114300"/>
                </a:tc>
                <a:tc>
                  <a:txBody>
                    <a:bodyPr/>
                    <a:lstStyle/>
                    <a:p>
                      <a:pPr fontAlgn="t"/>
                      <a:r>
                        <a:rPr lang="en-US">
                          <a:effectLst/>
                          <a:latin typeface="+mn-lt"/>
                        </a:rPr>
                        <a:t>Views define how a list of records for a specific entity is displayed in your application. A view defines the columns to display, width of each column, sort behavior, and the default filters.</a:t>
                      </a:r>
                    </a:p>
                  </a:txBody>
                  <a:tcPr marL="152400" marR="152400" marT="114300" marB="114300"/>
                </a:tc>
                <a:tc>
                  <a:txBody>
                    <a:bodyPr/>
                    <a:lstStyle/>
                    <a:p>
                      <a:pPr fontAlgn="t"/>
                      <a:r>
                        <a:rPr lang="en-US" dirty="0">
                          <a:effectLst/>
                          <a:latin typeface="+mn-lt"/>
                        </a:rPr>
                        <a:t>View designer</a:t>
                      </a:r>
                    </a:p>
                  </a:txBody>
                  <a:tcPr marL="152400" marR="152400" marT="114300" marB="114300"/>
                </a:tc>
                <a:extLst>
                  <a:ext uri="{0D108BD9-81ED-4DB2-BD59-A6C34878D82A}">
                    <a16:rowId xmlns:a16="http://schemas.microsoft.com/office/drawing/2014/main" val="707613536"/>
                  </a:ext>
                </a:extLst>
              </a:tr>
            </a:tbl>
          </a:graphicData>
        </a:graphic>
      </p:graphicFrame>
    </p:spTree>
    <p:extLst>
      <p:ext uri="{BB962C8B-B14F-4D97-AF65-F5344CB8AC3E}">
        <p14:creationId xmlns:p14="http://schemas.microsoft.com/office/powerpoint/2010/main" val="15302235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84418A-02A2-4D09-95E2-68B06283AFB9}"/>
              </a:ext>
            </a:extLst>
          </p:cNvPr>
          <p:cNvPicPr>
            <a:picLocks noChangeAspect="1"/>
          </p:cNvPicPr>
          <p:nvPr/>
        </p:nvPicPr>
        <p:blipFill>
          <a:blip r:embed="rId2"/>
          <a:stretch>
            <a:fillRect/>
          </a:stretch>
        </p:blipFill>
        <p:spPr>
          <a:xfrm>
            <a:off x="1313968" y="643466"/>
            <a:ext cx="9564063" cy="5571067"/>
          </a:xfrm>
          <a:prstGeom prst="rect">
            <a:avLst/>
          </a:prstGeom>
        </p:spPr>
      </p:pic>
    </p:spTree>
    <p:extLst>
      <p:ext uri="{BB962C8B-B14F-4D97-AF65-F5344CB8AC3E}">
        <p14:creationId xmlns:p14="http://schemas.microsoft.com/office/powerpoint/2010/main" val="128185014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Logic</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674704" y="1435099"/>
          <a:ext cx="10932078" cy="5120640"/>
        </p:xfrm>
        <a:graphic>
          <a:graphicData uri="http://schemas.openxmlformats.org/drawingml/2006/table">
            <a:tbl>
              <a:tblPr firstRow="1" firstCol="1" bandRow="1">
                <a:tableStyleId>{BC89EF96-8CEA-46FF-86C4-4CE0E7609802}</a:tableStyleId>
              </a:tblPr>
              <a:tblGrid>
                <a:gridCol w="2260225">
                  <a:extLst>
                    <a:ext uri="{9D8B030D-6E8A-4147-A177-3AD203B41FA5}">
                      <a16:colId xmlns:a16="http://schemas.microsoft.com/office/drawing/2014/main" val="440879177"/>
                    </a:ext>
                  </a:extLst>
                </a:gridCol>
                <a:gridCol w="6457646">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403920">
                <a:tc>
                  <a:txBody>
                    <a:bodyPr/>
                    <a:lstStyle/>
                    <a:p>
                      <a:pPr algn="l" fontAlgn="b"/>
                      <a:r>
                        <a:rPr lang="en-US" sz="1400" b="1" dirty="0">
                          <a:effectLst/>
                          <a:latin typeface="+mn-lt"/>
                        </a:rPr>
                        <a:t>Type of logic</a:t>
                      </a:r>
                    </a:p>
                  </a:txBody>
                  <a:tcPr anchor="b"/>
                </a:tc>
                <a:tc>
                  <a:txBody>
                    <a:bodyPr/>
                    <a:lstStyle/>
                    <a:p>
                      <a:pPr algn="l" fontAlgn="b"/>
                      <a:r>
                        <a:rPr lang="en-US" sz="1400" b="1" dirty="0">
                          <a:effectLst/>
                          <a:latin typeface="+mn-lt"/>
                        </a:rPr>
                        <a:t>Description</a:t>
                      </a:r>
                    </a:p>
                  </a:txBody>
                  <a:tcPr anchor="b"/>
                </a:tc>
                <a:tc>
                  <a:txBody>
                    <a:bodyPr/>
                    <a:lstStyle/>
                    <a:p>
                      <a:pPr algn="l" fontAlgn="b"/>
                      <a:r>
                        <a:rPr lang="en-US" sz="1400" b="1" dirty="0">
                          <a:effectLst/>
                          <a:latin typeface="+mn-lt"/>
                        </a:rPr>
                        <a:t>Designer</a:t>
                      </a:r>
                    </a:p>
                  </a:txBody>
                  <a:tcPr anchor="b"/>
                </a:tc>
                <a:extLst>
                  <a:ext uri="{0D108BD9-81ED-4DB2-BD59-A6C34878D82A}">
                    <a16:rowId xmlns:a16="http://schemas.microsoft.com/office/drawing/2014/main" val="137642946"/>
                  </a:ext>
                </a:extLst>
              </a:tr>
              <a:tr h="988908">
                <a:tc>
                  <a:txBody>
                    <a:bodyPr/>
                    <a:lstStyle/>
                    <a:p>
                      <a:pPr fontAlgn="t"/>
                      <a:r>
                        <a:rPr lang="en-US" sz="1400">
                          <a:effectLst/>
                          <a:latin typeface="+mn-lt"/>
                        </a:rPr>
                        <a:t>Business process flow</a:t>
                      </a:r>
                    </a:p>
                  </a:txBody>
                  <a:tcPr/>
                </a:tc>
                <a:tc>
                  <a:txBody>
                    <a:bodyPr/>
                    <a:lstStyle/>
                    <a:p>
                      <a:pPr fontAlgn="t"/>
                      <a:r>
                        <a:rPr lang="en-US" sz="1400">
                          <a:effectLst/>
                          <a:latin typeface="+mn-lt"/>
                        </a:rPr>
                        <a:t>An online process that walks users through a standard business process. For example, use a business process flow if you want everyone to handle customer service requests the same way, or to require staff to gain approval for an invoice before submitting an order.</a:t>
                      </a:r>
                    </a:p>
                  </a:txBody>
                  <a:tcPr/>
                </a:tc>
                <a:tc>
                  <a:txBody>
                    <a:bodyPr/>
                    <a:lstStyle/>
                    <a:p>
                      <a:pPr fontAlgn="t"/>
                      <a:r>
                        <a:rPr lang="en-US" sz="1400">
                          <a:effectLst/>
                          <a:latin typeface="+mn-lt"/>
                        </a:rPr>
                        <a:t>Business process flow designer</a:t>
                      </a:r>
                    </a:p>
                  </a:txBody>
                  <a:tcPr/>
                </a:tc>
                <a:extLst>
                  <a:ext uri="{0D108BD9-81ED-4DB2-BD59-A6C34878D82A}">
                    <a16:rowId xmlns:a16="http://schemas.microsoft.com/office/drawing/2014/main" val="339419923"/>
                  </a:ext>
                </a:extLst>
              </a:tr>
              <a:tr h="637015">
                <a:tc>
                  <a:txBody>
                    <a:bodyPr/>
                    <a:lstStyle/>
                    <a:p>
                      <a:pPr fontAlgn="t"/>
                      <a:r>
                        <a:rPr lang="en-US" sz="1400">
                          <a:effectLst/>
                          <a:latin typeface="+mn-lt"/>
                        </a:rPr>
                        <a:t>Workflow</a:t>
                      </a:r>
                    </a:p>
                  </a:txBody>
                  <a:tcPr/>
                </a:tc>
                <a:tc>
                  <a:txBody>
                    <a:bodyPr/>
                    <a:lstStyle/>
                    <a:p>
                      <a:pPr fontAlgn="t"/>
                      <a:r>
                        <a:rPr lang="en-US" sz="1400" dirty="0">
                          <a:effectLst/>
                          <a:latin typeface="+mn-lt"/>
                        </a:rPr>
                        <a:t>Workflows automate business processes without a user interface. Designers use workflows to initiate automation that doesn’t require any user interaction.</a:t>
                      </a:r>
                    </a:p>
                  </a:txBody>
                  <a:tcPr/>
                </a:tc>
                <a:tc>
                  <a:txBody>
                    <a:bodyPr/>
                    <a:lstStyle/>
                    <a:p>
                      <a:pPr fontAlgn="t"/>
                      <a:r>
                        <a:rPr lang="en-US" sz="1400">
                          <a:effectLst/>
                          <a:latin typeface="+mn-lt"/>
                        </a:rPr>
                        <a:t>Workflow designer</a:t>
                      </a:r>
                    </a:p>
                  </a:txBody>
                  <a:tcPr/>
                </a:tc>
                <a:extLst>
                  <a:ext uri="{0D108BD9-81ED-4DB2-BD59-A6C34878D82A}">
                    <a16:rowId xmlns:a16="http://schemas.microsoft.com/office/drawing/2014/main" val="463736077"/>
                  </a:ext>
                </a:extLst>
              </a:tr>
              <a:tr h="931953">
                <a:tc>
                  <a:txBody>
                    <a:bodyPr/>
                    <a:lstStyle/>
                    <a:p>
                      <a:pPr fontAlgn="t"/>
                      <a:r>
                        <a:rPr lang="en-US" sz="1400">
                          <a:effectLst/>
                          <a:latin typeface="+mn-lt"/>
                        </a:rPr>
                        <a:t>Actions</a:t>
                      </a:r>
                    </a:p>
                  </a:txBody>
                  <a:tcPr/>
                </a:tc>
                <a:tc>
                  <a:txBody>
                    <a:bodyPr/>
                    <a:lstStyle/>
                    <a:p>
                      <a:pPr fontAlgn="t"/>
                      <a:r>
                        <a:rPr lang="en-US" sz="1400">
                          <a:effectLst/>
                          <a:latin typeface="+mn-lt"/>
                        </a:rPr>
                        <a:t>Actions are a type of process that let you manually invoke actions, including custom actions, directly from a workflow.</a:t>
                      </a:r>
                    </a:p>
                  </a:txBody>
                  <a:tcPr/>
                </a:tc>
                <a:tc>
                  <a:txBody>
                    <a:bodyPr/>
                    <a:lstStyle/>
                    <a:p>
                      <a:pPr fontAlgn="t"/>
                      <a:r>
                        <a:rPr lang="en-US" sz="1400">
                          <a:effectLst/>
                          <a:latin typeface="+mn-lt"/>
                        </a:rPr>
                        <a:t>Process designer</a:t>
                      </a:r>
                    </a:p>
                  </a:txBody>
                  <a:tcPr/>
                </a:tc>
                <a:extLst>
                  <a:ext uri="{0D108BD9-81ED-4DB2-BD59-A6C34878D82A}">
                    <a16:rowId xmlns:a16="http://schemas.microsoft.com/office/drawing/2014/main" val="1037080764"/>
                  </a:ext>
                </a:extLst>
              </a:tr>
              <a:tr h="931953">
                <a:tc>
                  <a:txBody>
                    <a:bodyPr/>
                    <a:lstStyle/>
                    <a:p>
                      <a:pPr fontAlgn="t"/>
                      <a:r>
                        <a:rPr lang="en-US" sz="1400">
                          <a:effectLst/>
                          <a:latin typeface="+mn-lt"/>
                        </a:rPr>
                        <a:t>Business rule</a:t>
                      </a:r>
                    </a:p>
                  </a:txBody>
                  <a:tcPr/>
                </a:tc>
                <a:tc>
                  <a:txBody>
                    <a:bodyPr/>
                    <a:lstStyle/>
                    <a:p>
                      <a:pPr fontAlgn="t"/>
                      <a:r>
                        <a:rPr lang="en-US" sz="1400">
                          <a:effectLst/>
                          <a:latin typeface="+mn-lt"/>
                        </a:rPr>
                        <a:t>Used to apply rule or recommendation logic to a form, such as to set field requirements, hide fields, or validate data. App designers use a simple interface to implement and maintain fast-changing and commonly used rules.</a:t>
                      </a:r>
                    </a:p>
                  </a:txBody>
                  <a:tcPr/>
                </a:tc>
                <a:tc>
                  <a:txBody>
                    <a:bodyPr/>
                    <a:lstStyle/>
                    <a:p>
                      <a:pPr fontAlgn="t"/>
                      <a:r>
                        <a:rPr lang="en-US" sz="1400">
                          <a:effectLst/>
                          <a:latin typeface="+mn-lt"/>
                        </a:rPr>
                        <a:t>Business rule designer</a:t>
                      </a:r>
                    </a:p>
                  </a:txBody>
                  <a:tcPr/>
                </a:tc>
                <a:extLst>
                  <a:ext uri="{0D108BD9-81ED-4DB2-BD59-A6C34878D82A}">
                    <a16:rowId xmlns:a16="http://schemas.microsoft.com/office/drawing/2014/main" val="3979054187"/>
                  </a:ext>
                </a:extLst>
              </a:tr>
              <a:tr h="1226891">
                <a:tc>
                  <a:txBody>
                    <a:bodyPr/>
                    <a:lstStyle/>
                    <a:p>
                      <a:pPr fontAlgn="t"/>
                      <a:r>
                        <a:rPr lang="en-US" sz="1400">
                          <a:effectLst/>
                          <a:latin typeface="+mn-lt"/>
                        </a:rPr>
                        <a:t>Flow</a:t>
                      </a:r>
                    </a:p>
                  </a:txBody>
                  <a:tcPr/>
                </a:tc>
                <a:tc>
                  <a:txBody>
                    <a:bodyPr/>
                    <a:lstStyle/>
                    <a:p>
                      <a:pPr fontAlgn="t"/>
                      <a:r>
                        <a:rPr lang="en-US" sz="1400">
                          <a:effectLst/>
                          <a:latin typeface="+mn-lt"/>
                        </a:rPr>
                        <a:t>Flow is a cloud-based service that lets you create automated workflows between apps and services to get notifications, synchronize files, collect data, and more.</a:t>
                      </a:r>
                    </a:p>
                  </a:txBody>
                  <a:tcPr/>
                </a:tc>
                <a:tc>
                  <a:txBody>
                    <a:bodyPr/>
                    <a:lstStyle/>
                    <a:p>
                      <a:pPr fontAlgn="t"/>
                      <a:r>
                        <a:rPr lang="en-US" sz="1400" dirty="0">
                          <a:effectLst/>
                          <a:latin typeface="+mn-lt"/>
                        </a:rPr>
                        <a:t>Microsoft Flow</a:t>
                      </a:r>
                    </a:p>
                  </a:txBody>
                  <a:tcPr/>
                </a:tc>
                <a:extLst>
                  <a:ext uri="{0D108BD9-81ED-4DB2-BD59-A6C34878D82A}">
                    <a16:rowId xmlns:a16="http://schemas.microsoft.com/office/drawing/2014/main" val="707613536"/>
                  </a:ext>
                </a:extLst>
              </a:tr>
            </a:tbl>
          </a:graphicData>
        </a:graphic>
      </p:graphicFrame>
    </p:spTree>
    <p:extLst>
      <p:ext uri="{BB962C8B-B14F-4D97-AF65-F5344CB8AC3E}">
        <p14:creationId xmlns:p14="http://schemas.microsoft.com/office/powerpoint/2010/main" val="255641597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47AF5-79DA-42CA-BFF2-082EC4C2946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524000" y="300498"/>
            <a:ext cx="8342671" cy="6257003"/>
          </a:xfrm>
          <a:prstGeom prst="rect">
            <a:avLst/>
          </a:prstGeom>
        </p:spPr>
      </p:pic>
    </p:spTree>
    <p:extLst>
      <p:ext uri="{BB962C8B-B14F-4D97-AF65-F5344CB8AC3E}">
        <p14:creationId xmlns:p14="http://schemas.microsoft.com/office/powerpoint/2010/main" val="277121841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Visualizations</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588263" y="1464596"/>
          <a:ext cx="10932078" cy="4143588"/>
        </p:xfrm>
        <a:graphic>
          <a:graphicData uri="http://schemas.openxmlformats.org/drawingml/2006/table">
            <a:tbl>
              <a:tblPr firstRow="1" firstCol="1" bandRow="1">
                <a:tableStyleId>{BC89EF96-8CEA-46FF-86C4-4CE0E7609802}</a:tableStyleId>
              </a:tblPr>
              <a:tblGrid>
                <a:gridCol w="2805915">
                  <a:extLst>
                    <a:ext uri="{9D8B030D-6E8A-4147-A177-3AD203B41FA5}">
                      <a16:colId xmlns:a16="http://schemas.microsoft.com/office/drawing/2014/main" val="440879177"/>
                    </a:ext>
                  </a:extLst>
                </a:gridCol>
                <a:gridCol w="5911956">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403920">
                <a:tc>
                  <a:txBody>
                    <a:bodyPr/>
                    <a:lstStyle/>
                    <a:p>
                      <a:pPr algn="l" fontAlgn="b"/>
                      <a:r>
                        <a:rPr lang="en-US" b="1" dirty="0">
                          <a:effectLst/>
                          <a:latin typeface="segoe-ui_semibold"/>
                        </a:rPr>
                        <a:t>Component</a:t>
                      </a:r>
                    </a:p>
                  </a:txBody>
                  <a:tcPr marL="152400" marR="152400" marT="114300" marB="114300" anchor="b"/>
                </a:tc>
                <a:tc>
                  <a:txBody>
                    <a:bodyPr/>
                    <a:lstStyle/>
                    <a:p>
                      <a:pPr algn="l" fontAlgn="b"/>
                      <a:r>
                        <a:rPr lang="en-US" b="1">
                          <a:effectLst/>
                          <a:latin typeface="segoe-ui_semibold"/>
                        </a:rPr>
                        <a:t>Description</a:t>
                      </a:r>
                    </a:p>
                  </a:txBody>
                  <a:tcPr marL="152400" marR="152400" marT="114300" marB="114300" anchor="b"/>
                </a:tc>
                <a:tc>
                  <a:txBody>
                    <a:bodyPr/>
                    <a:lstStyle/>
                    <a:p>
                      <a:pPr algn="l" fontAlgn="b"/>
                      <a:r>
                        <a:rPr lang="en-US" b="1" dirty="0">
                          <a:effectLst/>
                          <a:latin typeface="segoe-ui_semibold"/>
                        </a:rPr>
                        <a:t>Designer</a:t>
                      </a:r>
                    </a:p>
                  </a:txBody>
                  <a:tcPr marL="152400" marR="152400" marT="114300" marB="114300" anchor="b"/>
                </a:tc>
                <a:extLst>
                  <a:ext uri="{0D108BD9-81ED-4DB2-BD59-A6C34878D82A}">
                    <a16:rowId xmlns:a16="http://schemas.microsoft.com/office/drawing/2014/main" val="137642946"/>
                  </a:ext>
                </a:extLst>
              </a:tr>
              <a:tr h="988908">
                <a:tc>
                  <a:txBody>
                    <a:bodyPr/>
                    <a:lstStyle/>
                    <a:p>
                      <a:pPr fontAlgn="t"/>
                      <a:r>
                        <a:rPr lang="en-US">
                          <a:effectLst/>
                        </a:rPr>
                        <a:t>Chart</a:t>
                      </a:r>
                    </a:p>
                  </a:txBody>
                  <a:tcPr marL="152400" marR="152400" marT="114300" marB="114300"/>
                </a:tc>
                <a:tc>
                  <a:txBody>
                    <a:bodyPr/>
                    <a:lstStyle/>
                    <a:p>
                      <a:pPr fontAlgn="t"/>
                      <a:r>
                        <a:rPr lang="en-US">
                          <a:effectLst/>
                        </a:rPr>
                        <a:t>A single graphic visualization that can be displayed within a view, on a form, or be added to a dashboard.</a:t>
                      </a:r>
                    </a:p>
                  </a:txBody>
                  <a:tcPr marL="152400" marR="152400" marT="114300" marB="114300"/>
                </a:tc>
                <a:tc>
                  <a:txBody>
                    <a:bodyPr/>
                    <a:lstStyle/>
                    <a:p>
                      <a:pPr fontAlgn="t"/>
                      <a:r>
                        <a:rPr lang="en-US">
                          <a:effectLst/>
                        </a:rPr>
                        <a:t>Chart designer</a:t>
                      </a:r>
                    </a:p>
                  </a:txBody>
                  <a:tcPr marL="152400" marR="152400" marT="114300" marB="114300"/>
                </a:tc>
                <a:extLst>
                  <a:ext uri="{0D108BD9-81ED-4DB2-BD59-A6C34878D82A}">
                    <a16:rowId xmlns:a16="http://schemas.microsoft.com/office/drawing/2014/main" val="339419923"/>
                  </a:ext>
                </a:extLst>
              </a:tr>
              <a:tr h="637015">
                <a:tc>
                  <a:txBody>
                    <a:bodyPr/>
                    <a:lstStyle/>
                    <a:p>
                      <a:pPr fontAlgn="t"/>
                      <a:r>
                        <a:rPr lang="en-US">
                          <a:effectLst/>
                        </a:rPr>
                        <a:t>Dashboard</a:t>
                      </a:r>
                    </a:p>
                  </a:txBody>
                  <a:tcPr marL="152400" marR="152400" marT="114300" marB="114300"/>
                </a:tc>
                <a:tc>
                  <a:txBody>
                    <a:bodyPr/>
                    <a:lstStyle/>
                    <a:p>
                      <a:pPr fontAlgn="t"/>
                      <a:r>
                        <a:rPr lang="en-US">
                          <a:effectLst/>
                        </a:rPr>
                        <a:t>Functions as a palate for one or more graphic visualizations that provide an overview of actionable business data.</a:t>
                      </a:r>
                    </a:p>
                  </a:txBody>
                  <a:tcPr marL="152400" marR="152400" marT="114300" marB="114300"/>
                </a:tc>
                <a:tc>
                  <a:txBody>
                    <a:bodyPr/>
                    <a:lstStyle/>
                    <a:p>
                      <a:pPr fontAlgn="t"/>
                      <a:r>
                        <a:rPr lang="en-US">
                          <a:effectLst/>
                        </a:rPr>
                        <a:t>Dashboard designer</a:t>
                      </a:r>
                    </a:p>
                  </a:txBody>
                  <a:tcPr marL="152400" marR="152400" marT="114300" marB="114300"/>
                </a:tc>
                <a:extLst>
                  <a:ext uri="{0D108BD9-81ED-4DB2-BD59-A6C34878D82A}">
                    <a16:rowId xmlns:a16="http://schemas.microsoft.com/office/drawing/2014/main" val="463736077"/>
                  </a:ext>
                </a:extLst>
              </a:tr>
              <a:tr h="931953">
                <a:tc>
                  <a:txBody>
                    <a:bodyPr/>
                    <a:lstStyle/>
                    <a:p>
                      <a:pPr fontAlgn="t"/>
                      <a:r>
                        <a:rPr lang="en-US">
                          <a:effectLst/>
                        </a:rPr>
                        <a:t>Embedded Power BI</a:t>
                      </a:r>
                    </a:p>
                  </a:txBody>
                  <a:tcPr marL="152400" marR="152400" marT="114300" marB="114300"/>
                </a:tc>
                <a:tc>
                  <a:txBody>
                    <a:bodyPr/>
                    <a:lstStyle/>
                    <a:p>
                      <a:pPr fontAlgn="t"/>
                      <a:r>
                        <a:rPr lang="en-US">
                          <a:effectLst/>
                        </a:rPr>
                        <a:t>Add embedded Power BI tiles and dashboards to your app. Power BI is a cloud-based service that provides business intelligence insight.</a:t>
                      </a:r>
                    </a:p>
                  </a:txBody>
                  <a:tcPr marL="152400" marR="152400" marT="114300" marB="114300"/>
                </a:tc>
                <a:tc>
                  <a:txBody>
                    <a:bodyPr/>
                    <a:lstStyle/>
                    <a:p>
                      <a:pPr fontAlgn="t"/>
                      <a:r>
                        <a:rPr lang="en-US" dirty="0">
                          <a:effectLst/>
                        </a:rPr>
                        <a:t>Combination of chart designer, dashboard designer, and Power BI</a:t>
                      </a:r>
                    </a:p>
                  </a:txBody>
                  <a:tcPr marL="152400" marR="152400" marT="114300" marB="114300"/>
                </a:tc>
                <a:extLst>
                  <a:ext uri="{0D108BD9-81ED-4DB2-BD59-A6C34878D82A}">
                    <a16:rowId xmlns:a16="http://schemas.microsoft.com/office/drawing/2014/main" val="1037080764"/>
                  </a:ext>
                </a:extLst>
              </a:tr>
            </a:tbl>
          </a:graphicData>
        </a:graphic>
      </p:graphicFrame>
    </p:spTree>
    <p:extLst>
      <p:ext uri="{BB962C8B-B14F-4D97-AF65-F5344CB8AC3E}">
        <p14:creationId xmlns:p14="http://schemas.microsoft.com/office/powerpoint/2010/main" val="389833203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41AAA3-3491-43E1-B1BC-E763B6194E34}"/>
              </a:ext>
            </a:extLst>
          </p:cNvPr>
          <p:cNvPicPr>
            <a:picLocks noChangeAspect="1"/>
          </p:cNvPicPr>
          <p:nvPr/>
        </p:nvPicPr>
        <p:blipFill>
          <a:blip r:embed="rId2"/>
          <a:stretch>
            <a:fillRect/>
          </a:stretch>
        </p:blipFill>
        <p:spPr>
          <a:xfrm>
            <a:off x="1548190" y="643466"/>
            <a:ext cx="9095619" cy="5571067"/>
          </a:xfrm>
          <a:prstGeom prst="rect">
            <a:avLst/>
          </a:prstGeom>
        </p:spPr>
      </p:pic>
    </p:spTree>
    <p:extLst>
      <p:ext uri="{BB962C8B-B14F-4D97-AF65-F5344CB8AC3E}">
        <p14:creationId xmlns:p14="http://schemas.microsoft.com/office/powerpoint/2010/main" val="130687159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5F065-8230-45C1-8053-E43A2B981902}"/>
              </a:ext>
            </a:extLst>
          </p:cNvPr>
          <p:cNvSpPr>
            <a:spLocks noGrp="1"/>
          </p:cNvSpPr>
          <p:nvPr>
            <p:ph type="title"/>
          </p:nvPr>
        </p:nvSpPr>
        <p:spPr/>
        <p:txBody>
          <a:bodyPr/>
          <a:lstStyle/>
          <a:p>
            <a:r>
              <a:rPr lang="en-US" dirty="0"/>
              <a:t>Advanced Model-driven app making</a:t>
            </a:r>
          </a:p>
        </p:txBody>
      </p:sp>
      <p:pic>
        <p:nvPicPr>
          <p:cNvPr id="3" name="Picture 2">
            <a:extLst>
              <a:ext uri="{FF2B5EF4-FFF2-40B4-BE49-F238E27FC236}">
                <a16:creationId xmlns:a16="http://schemas.microsoft.com/office/drawing/2014/main" id="{CF588295-5C43-4E37-9B46-175B2A0DE7DD}"/>
              </a:ext>
            </a:extLst>
          </p:cNvPr>
          <p:cNvPicPr>
            <a:picLocks noChangeAspect="1"/>
          </p:cNvPicPr>
          <p:nvPr/>
        </p:nvPicPr>
        <p:blipFill>
          <a:blip r:embed="rId2"/>
          <a:stretch>
            <a:fillRect/>
          </a:stretch>
        </p:blipFill>
        <p:spPr>
          <a:xfrm>
            <a:off x="5506064" y="2205652"/>
            <a:ext cx="5715000" cy="4010025"/>
          </a:xfrm>
          <a:prstGeom prst="rect">
            <a:avLst/>
          </a:prstGeom>
        </p:spPr>
      </p:pic>
      <p:sp>
        <p:nvSpPr>
          <p:cNvPr id="4" name="Rectangle 3">
            <a:extLst>
              <a:ext uri="{FF2B5EF4-FFF2-40B4-BE49-F238E27FC236}">
                <a16:creationId xmlns:a16="http://schemas.microsoft.com/office/drawing/2014/main" id="{601A6986-8A8E-451A-92EB-8B914E0B84C4}"/>
              </a:ext>
            </a:extLst>
          </p:cNvPr>
          <p:cNvSpPr/>
          <p:nvPr/>
        </p:nvSpPr>
        <p:spPr>
          <a:xfrm>
            <a:off x="659990" y="1348867"/>
            <a:ext cx="8293510" cy="635559"/>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1765" b="0" i="0" u="none" strike="noStrike" kern="1200" cap="none" spc="0" normalizeH="0" baseline="0" noProof="0" dirty="0">
                <a:ln>
                  <a:noFill/>
                </a:ln>
                <a:solidFill>
                  <a:srgbClr val="000000"/>
                </a:solidFill>
                <a:effectLst/>
                <a:uLnTx/>
                <a:uFillTx/>
                <a:latin typeface="segoe-ui_normal"/>
                <a:ea typeface="+mn-ea"/>
                <a:cs typeface="+mn-cs"/>
              </a:rPr>
              <a:t>To open solution explorer, select </a:t>
            </a:r>
            <a:r>
              <a:rPr kumimoji="0" lang="en-US" sz="1765" b="1" i="0" u="none" strike="noStrike" kern="1200" cap="none" spc="0" normalizeH="0" baseline="0" noProof="0" dirty="0">
                <a:ln>
                  <a:noFill/>
                </a:ln>
                <a:solidFill>
                  <a:srgbClr val="000000"/>
                </a:solidFill>
                <a:effectLst/>
                <a:uLnTx/>
                <a:uFillTx/>
                <a:latin typeface="segoe-ui_bold"/>
                <a:ea typeface="+mn-ea"/>
                <a:cs typeface="+mn-cs"/>
              </a:rPr>
              <a:t>Model-driven</a:t>
            </a:r>
            <a:r>
              <a:rPr kumimoji="0" lang="en-US" sz="1765" b="0" i="0" u="none" strike="noStrike" kern="1200" cap="none" spc="0" normalizeH="0" baseline="0" noProof="0" dirty="0">
                <a:ln>
                  <a:noFill/>
                </a:ln>
                <a:solidFill>
                  <a:srgbClr val="000000"/>
                </a:solidFill>
                <a:effectLst/>
                <a:uLnTx/>
                <a:uFillTx/>
                <a:latin typeface="segoe-ui_normal"/>
                <a:ea typeface="+mn-ea"/>
                <a:cs typeface="+mn-cs"/>
              </a:rPr>
              <a:t> on the left pane of PowerApps</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1765" b="0" i="0" u="none" strike="noStrike" kern="1200" cap="none" spc="0" normalizeH="0" baseline="0" noProof="0" dirty="0">
                <a:ln>
                  <a:noFill/>
                </a:ln>
                <a:solidFill>
                  <a:srgbClr val="000000"/>
                </a:solidFill>
                <a:effectLst/>
                <a:uLnTx/>
                <a:uFillTx/>
                <a:latin typeface="segoe-ui_normal"/>
                <a:ea typeface="+mn-ea"/>
                <a:cs typeface="+mn-cs"/>
              </a:rPr>
              <a:t>Then select the </a:t>
            </a:r>
            <a:r>
              <a:rPr kumimoji="0" lang="en-US" sz="1765" b="1" i="0" u="none" strike="noStrike" kern="1200" cap="none" spc="0" normalizeH="0" baseline="0" noProof="0" dirty="0">
                <a:ln>
                  <a:noFill/>
                </a:ln>
                <a:solidFill>
                  <a:srgbClr val="000000"/>
                </a:solidFill>
                <a:effectLst/>
                <a:uLnTx/>
                <a:uFillTx/>
                <a:latin typeface="segoe-ui_bold"/>
                <a:ea typeface="+mn-ea"/>
                <a:cs typeface="+mn-cs"/>
              </a:rPr>
              <a:t>Advanced</a:t>
            </a:r>
            <a:r>
              <a:rPr kumimoji="0" lang="en-US" sz="1765" b="0" i="0" u="none" strike="noStrike" kern="1200" cap="none" spc="0" normalizeH="0" baseline="0" noProof="0" dirty="0">
                <a:ln>
                  <a:noFill/>
                </a:ln>
                <a:solidFill>
                  <a:srgbClr val="000000"/>
                </a:solidFill>
                <a:effectLst/>
                <a:uLnTx/>
                <a:uFillTx/>
                <a:latin typeface="segoe-ui_normal"/>
                <a:ea typeface="+mn-ea"/>
                <a:cs typeface="+mn-cs"/>
              </a:rPr>
              <a:t> tab.</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B32C49BC-6BF8-4083-8E53-9CAE3FC01017}"/>
              </a:ext>
            </a:extLst>
          </p:cNvPr>
          <p:cNvPicPr>
            <a:picLocks noChangeAspect="1"/>
          </p:cNvPicPr>
          <p:nvPr/>
        </p:nvPicPr>
        <p:blipFill>
          <a:blip r:embed="rId3"/>
          <a:stretch>
            <a:fillRect/>
          </a:stretch>
        </p:blipFill>
        <p:spPr>
          <a:xfrm>
            <a:off x="1186326" y="2378209"/>
            <a:ext cx="2297669" cy="3222458"/>
          </a:xfrm>
          <a:prstGeom prst="rect">
            <a:avLst/>
          </a:prstGeom>
          <a:ln>
            <a:solidFill>
              <a:schemeClr val="tx1"/>
            </a:solidFill>
          </a:ln>
        </p:spPr>
      </p:pic>
    </p:spTree>
    <p:extLst>
      <p:ext uri="{BB962C8B-B14F-4D97-AF65-F5344CB8AC3E}">
        <p14:creationId xmlns:p14="http://schemas.microsoft.com/office/powerpoint/2010/main" val="143667134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quarter" idx="12"/>
          </p:nvPr>
        </p:nvSpPr>
        <p:spPr/>
        <p:txBody>
          <a:bodyPr/>
          <a:lstStyle/>
          <a:p>
            <a:endParaRPr lang="de-DE"/>
          </a:p>
        </p:txBody>
      </p:sp>
      <p:sp>
        <p:nvSpPr>
          <p:cNvPr id="3" name="Titel 2"/>
          <p:cNvSpPr>
            <a:spLocks noGrp="1"/>
          </p:cNvSpPr>
          <p:nvPr>
            <p:ph type="title"/>
          </p:nvPr>
        </p:nvSpPr>
        <p:spPr/>
        <p:txBody>
          <a:bodyPr/>
          <a:lstStyle/>
          <a:p>
            <a:r>
              <a:rPr lang="de-DE" dirty="0" smtClean="0"/>
              <a:t>Demo</a:t>
            </a:r>
            <a:endParaRPr lang="de-DE" dirty="0"/>
          </a:p>
        </p:txBody>
      </p:sp>
      <p:sp>
        <p:nvSpPr>
          <p:cNvPr id="5" name="Titel 2"/>
          <p:cNvSpPr txBox="1">
            <a:spLocks/>
          </p:cNvSpPr>
          <p:nvPr/>
        </p:nvSpPr>
        <p:spPr>
          <a:xfrm>
            <a:off x="320896" y="1484784"/>
            <a:ext cx="11519999" cy="338554"/>
          </a:xfrm>
          <a:prstGeom prst="rect">
            <a:avLst/>
          </a:prstGeom>
        </p:spPr>
        <p:txBody>
          <a:bodyPr vert="horz" lIns="0" tIns="0" rIns="0" bIns="0" rtlCol="0" anchor="t">
            <a:spAutoFit/>
          </a:bodyPr>
          <a:lstStyle>
            <a:lvl1pPr algn="l" defTabSz="914400" rtl="0" eaLnBrk="1" latinLnBrk="0" hangingPunct="1">
              <a:spcBef>
                <a:spcPct val="0"/>
              </a:spcBef>
              <a:buNone/>
              <a:defRPr sz="2200" kern="1200">
                <a:solidFill>
                  <a:schemeClr val="accent5"/>
                </a:solidFill>
                <a:latin typeface="+mn-lt"/>
                <a:ea typeface="+mj-ea"/>
                <a:cs typeface="+mj-cs"/>
              </a:defRPr>
            </a:lvl1pPr>
          </a:lstStyle>
          <a:p>
            <a:r>
              <a:rPr lang="de-DE" dirty="0" smtClean="0"/>
              <a:t>Tasks Manager </a:t>
            </a:r>
            <a:endParaRPr lang="de-DE" dirty="0"/>
          </a:p>
        </p:txBody>
      </p:sp>
    </p:spTree>
    <p:extLst>
      <p:ext uri="{BB962C8B-B14F-4D97-AF65-F5344CB8AC3E}">
        <p14:creationId xmlns:p14="http://schemas.microsoft.com/office/powerpoint/2010/main" val="2742601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1090961" y="2457871"/>
            <a:ext cx="2738376" cy="3462751"/>
            <a:chOff x="1079815" y="2506662"/>
            <a:chExt cx="2793286" cy="3532186"/>
          </a:xfrm>
        </p:grpSpPr>
        <p:sp>
          <p:nvSpPr>
            <p:cNvPr id="3" name="TextBox 2"/>
            <p:cNvSpPr txBox="1"/>
            <p:nvPr/>
          </p:nvSpPr>
          <p:spPr>
            <a:xfrm>
              <a:off x="1079815" y="5021263"/>
              <a:ext cx="2793286" cy="1017585"/>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Connect</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to data &amp; systems you’re already using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easily</a:t>
              </a:r>
              <a:endParaRPr lang="en-US" sz="1176" b="1" i="1"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rotWithShape="1">
            <a:blip r:embed="rId3"/>
            <a:srcRect l="4083" r="70973" b="30713"/>
            <a:stretch/>
          </p:blipFill>
          <p:spPr>
            <a:xfrm>
              <a:off x="1079815" y="2506662"/>
              <a:ext cx="2793286" cy="2512441"/>
            </a:xfrm>
            <a:prstGeom prst="rect">
              <a:avLst/>
            </a:prstGeom>
          </p:spPr>
        </p:pic>
      </p:grpSp>
      <p:grpSp>
        <p:nvGrpSpPr>
          <p:cNvPr id="14" name="Group 13"/>
          <p:cNvGrpSpPr/>
          <p:nvPr/>
        </p:nvGrpSpPr>
        <p:grpSpPr>
          <a:xfrm>
            <a:off x="4587526" y="2457872"/>
            <a:ext cx="2778409" cy="3732421"/>
            <a:chOff x="4679515" y="2506661"/>
            <a:chExt cx="2834122" cy="3807264"/>
          </a:xfrm>
        </p:grpSpPr>
        <p:sp>
          <p:nvSpPr>
            <p:cNvPr id="5" name="TextBox 4"/>
            <p:cNvSpPr txBox="1"/>
            <p:nvPr/>
          </p:nvSpPr>
          <p:spPr>
            <a:xfrm>
              <a:off x="4679515" y="5021263"/>
              <a:ext cx="2834122" cy="1292662"/>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Create</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apps, forms, and workflows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without writing code</a:t>
              </a:r>
              <a:r>
                <a:rPr lang="en-US" dirty="0">
                  <a:solidFill>
                    <a:prstClr val="black">
                      <a:lumMod val="85000"/>
                      <a:lumOff val="15000"/>
                    </a:prstClr>
                  </a:solidFill>
                  <a:latin typeface="Segoe UI Light" panose="020B0502040204020203" pitchFamily="34" charset="0"/>
                  <a:cs typeface="Segoe UI Light" panose="020B0502040204020203" pitchFamily="34" charset="0"/>
                </a:rPr>
                <a:t/>
              </a:r>
              <a:br>
                <a:rPr lang="en-US" dirty="0">
                  <a:solidFill>
                    <a:prstClr val="black">
                      <a:lumMod val="85000"/>
                      <a:lumOff val="15000"/>
                    </a:prstClr>
                  </a:solidFill>
                  <a:latin typeface="Segoe UI Light" panose="020B0502040204020203" pitchFamily="34" charset="0"/>
                  <a:cs typeface="Segoe UI Light" panose="020B0502040204020203" pitchFamily="34" charset="0"/>
                </a:rPr>
              </a:br>
              <a:endParaRPr lang="en-US"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rotWithShape="1">
            <a:blip r:embed="rId3"/>
            <a:srcRect l="36624" r="38432" b="30713"/>
            <a:stretch/>
          </p:blipFill>
          <p:spPr>
            <a:xfrm>
              <a:off x="4720351" y="2506661"/>
              <a:ext cx="2793286" cy="2512441"/>
            </a:xfrm>
            <a:prstGeom prst="rect">
              <a:avLst/>
            </a:prstGeom>
          </p:spPr>
        </p:pic>
      </p:grpSp>
      <p:grpSp>
        <p:nvGrpSpPr>
          <p:cNvPr id="16" name="Group 15"/>
          <p:cNvGrpSpPr/>
          <p:nvPr/>
        </p:nvGrpSpPr>
        <p:grpSpPr>
          <a:xfrm>
            <a:off x="8156497" y="2457872"/>
            <a:ext cx="2738376" cy="3462751"/>
            <a:chOff x="8320051" y="2506660"/>
            <a:chExt cx="2793286" cy="3532187"/>
          </a:xfrm>
        </p:grpSpPr>
        <p:sp>
          <p:nvSpPr>
            <p:cNvPr id="6" name="TextBox 5"/>
            <p:cNvSpPr txBox="1"/>
            <p:nvPr/>
          </p:nvSpPr>
          <p:spPr>
            <a:xfrm>
              <a:off x="8566951" y="5021262"/>
              <a:ext cx="2299486" cy="1017585"/>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Use</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apps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on any device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 both web and mobile</a:t>
              </a:r>
              <a:endParaRPr lang="en-US"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3"/>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632868" y="555844"/>
            <a:ext cx="10926264" cy="1661993"/>
          </a:xfrm>
          <a:prstGeom prst="rect">
            <a:avLst/>
          </a:prstGeom>
          <a:noFill/>
        </p:spPr>
        <p:txBody>
          <a:bodyPr wrap="square" rtlCol="0" anchor="t">
            <a:spAutoFit/>
          </a:bodyPr>
          <a:lstStyle/>
          <a:p>
            <a:pPr algn="ctr" defTabSz="914049">
              <a:defRPr/>
            </a:pPr>
            <a:r>
              <a:rPr lang="en-US" sz="3400" dirty="0">
                <a:solidFill>
                  <a:srgbClr val="505050"/>
                </a:solidFill>
                <a:latin typeface="Segoe UI Semilight" panose="020B0402040204020203" pitchFamily="34" charset="0"/>
                <a:cs typeface="Segoe UI Semilight" panose="020B0402040204020203" pitchFamily="34" charset="0"/>
              </a:rPr>
              <a:t>Canvas Apps help </a:t>
            </a:r>
            <a:r>
              <a:rPr lang="en-US" sz="3400" dirty="0">
                <a:solidFill>
                  <a:prstClr val="black"/>
                </a:solidFill>
                <a:latin typeface="Segoe UI Semilight" panose="020B0402040204020203" pitchFamily="34" charset="0"/>
                <a:cs typeface="Segoe UI Semilight" panose="020B0402040204020203" pitchFamily="34" charset="0"/>
              </a:rPr>
              <a:t>business-power-users</a:t>
            </a:r>
            <a:r>
              <a:rPr lang="en-US" sz="3400" dirty="0">
                <a:solidFill>
                  <a:srgbClr val="00BCF2"/>
                </a:solidFill>
                <a:latin typeface="Segoe UI Semilight" panose="020B0402040204020203" pitchFamily="34" charset="0"/>
                <a:cs typeface="Segoe UI Semilight" panose="020B0402040204020203" pitchFamily="34" charset="0"/>
              </a:rPr>
              <a:t> </a:t>
            </a:r>
            <a:r>
              <a:rPr lang="en-US" sz="3400" dirty="0">
                <a:solidFill>
                  <a:srgbClr val="505050"/>
                </a:solidFill>
                <a:latin typeface="Segoe UI Semilight" panose="020B0402040204020203" pitchFamily="34" charset="0"/>
                <a:cs typeface="Segoe UI Semilight" panose="020B0402040204020203" pitchFamily="34" charset="0"/>
              </a:rPr>
              <a:t>to create and use custom business apps across platforms </a:t>
            </a:r>
            <a:br>
              <a:rPr lang="en-US" sz="3400" dirty="0">
                <a:solidFill>
                  <a:srgbClr val="505050"/>
                </a:solidFill>
                <a:latin typeface="Segoe UI Semilight" panose="020B0402040204020203" pitchFamily="34" charset="0"/>
                <a:cs typeface="Segoe UI Semilight" panose="020B0402040204020203" pitchFamily="34" charset="0"/>
              </a:rPr>
            </a:br>
            <a:r>
              <a:rPr lang="en-US" sz="3400" dirty="0">
                <a:solidFill>
                  <a:srgbClr val="505050"/>
                </a:solidFill>
                <a:latin typeface="Segoe UI Semilight" panose="020B0402040204020203" pitchFamily="34" charset="0"/>
                <a:cs typeface="Segoe UI Semilight" panose="020B0402040204020203" pitchFamily="34" charset="0"/>
              </a:rPr>
              <a:t>using Excel and PowerPoint skills</a:t>
            </a:r>
          </a:p>
        </p:txBody>
      </p:sp>
    </p:spTree>
    <p:extLst>
      <p:ext uri="{BB962C8B-B14F-4D97-AF65-F5344CB8AC3E}">
        <p14:creationId xmlns:p14="http://schemas.microsoft.com/office/powerpoint/2010/main" val="409055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4">
            <a:extLst>
              <a:ext uri="{FF2B5EF4-FFF2-40B4-BE49-F238E27FC236}">
                <a16:creationId xmlns:a16="http://schemas.microsoft.com/office/drawing/2014/main" id="{24F3F704-0D2B-4D5D-8EE5-A48CD4373022}"/>
              </a:ext>
            </a:extLst>
          </p:cNvPr>
          <p:cNvPicPr>
            <a:picLocks noChangeAspect="1"/>
          </p:cNvPicPr>
          <p:nvPr/>
        </p:nvPicPr>
        <p:blipFill>
          <a:blip r:embed="rId3"/>
          <a:stretch>
            <a:fillRect/>
          </a:stretch>
        </p:blipFill>
        <p:spPr>
          <a:xfrm>
            <a:off x="6609142" y="1278800"/>
            <a:ext cx="4199014" cy="2441752"/>
          </a:xfrm>
          <a:prstGeom prst="rect">
            <a:avLst/>
          </a:prstGeom>
          <a:ln>
            <a:noFill/>
          </a:ln>
          <a:effectLst>
            <a:outerShdw blurRad="292100" dist="139700" dir="2700000" algn="tl" rotWithShape="0">
              <a:srgbClr val="333333">
                <a:alpha val="65000"/>
              </a:srgbClr>
            </a:outerShdw>
          </a:effectLst>
        </p:spPr>
      </p:pic>
      <p:pic>
        <p:nvPicPr>
          <p:cNvPr id="6" name="Picture 13">
            <a:extLst>
              <a:ext uri="{FF2B5EF4-FFF2-40B4-BE49-F238E27FC236}">
                <a16:creationId xmlns:a16="http://schemas.microsoft.com/office/drawing/2014/main" id="{B9AAC2B2-FAFF-4330-B3E3-2F0A61585C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753" y="1028185"/>
            <a:ext cx="3236487" cy="1819636"/>
          </a:xfrm>
          <a:prstGeom prst="rect">
            <a:avLst/>
          </a:prstGeom>
          <a:ln>
            <a:noFill/>
          </a:ln>
          <a:effectLst>
            <a:outerShdw blurRad="292100" dist="139700" dir="2700000" algn="tl" rotWithShape="0">
              <a:srgbClr val="333333">
                <a:alpha val="65000"/>
              </a:srgbClr>
            </a:outerShdw>
          </a:effectLst>
        </p:spPr>
      </p:pic>
      <p:pic>
        <p:nvPicPr>
          <p:cNvPr id="7" name="Picture 15">
            <a:extLst>
              <a:ext uri="{FF2B5EF4-FFF2-40B4-BE49-F238E27FC236}">
                <a16:creationId xmlns:a16="http://schemas.microsoft.com/office/drawing/2014/main" id="{586A4B34-C003-406D-A946-65CAC245910D}"/>
              </a:ext>
            </a:extLst>
          </p:cNvPr>
          <p:cNvPicPr>
            <a:picLocks noChangeAspect="1"/>
          </p:cNvPicPr>
          <p:nvPr/>
        </p:nvPicPr>
        <p:blipFill>
          <a:blip r:embed="rId5"/>
          <a:stretch>
            <a:fillRect/>
          </a:stretch>
        </p:blipFill>
        <p:spPr>
          <a:xfrm>
            <a:off x="7165563" y="1622855"/>
            <a:ext cx="3112529" cy="1813469"/>
          </a:xfrm>
          <a:prstGeom prst="rect">
            <a:avLst/>
          </a:prstGeom>
          <a:ln>
            <a:noFill/>
          </a:ln>
          <a:effectLst>
            <a:outerShdw blurRad="292100" dist="139700" dir="2700000" algn="tl" rotWithShape="0">
              <a:srgbClr val="333333">
                <a:alpha val="65000"/>
              </a:srgbClr>
            </a:outerShdw>
          </a:effectLst>
        </p:spPr>
      </p:pic>
      <p:pic>
        <p:nvPicPr>
          <p:cNvPr id="8" name="Picture 20">
            <a:extLst>
              <a:ext uri="{FF2B5EF4-FFF2-40B4-BE49-F238E27FC236}">
                <a16:creationId xmlns:a16="http://schemas.microsoft.com/office/drawing/2014/main" id="{CE55331A-121E-4155-B51B-B2EFAD733D51}"/>
              </a:ext>
            </a:extLst>
          </p:cNvPr>
          <p:cNvPicPr>
            <a:picLocks noChangeAspect="1"/>
          </p:cNvPicPr>
          <p:nvPr/>
        </p:nvPicPr>
        <p:blipFill>
          <a:blip r:embed="rId6"/>
          <a:stretch>
            <a:fillRect/>
          </a:stretch>
        </p:blipFill>
        <p:spPr>
          <a:xfrm>
            <a:off x="7399413" y="2211357"/>
            <a:ext cx="3118574" cy="1813469"/>
          </a:xfrm>
          <a:prstGeom prst="rect">
            <a:avLst/>
          </a:prstGeom>
          <a:ln>
            <a:noFill/>
          </a:ln>
          <a:effectLst>
            <a:outerShdw blurRad="292100" dist="139700" dir="2700000" algn="tl" rotWithShape="0">
              <a:srgbClr val="333333">
                <a:alpha val="65000"/>
              </a:srgbClr>
            </a:outerShdw>
          </a:effectLst>
        </p:spPr>
      </p:pic>
      <p:pic>
        <p:nvPicPr>
          <p:cNvPr id="9" name="Picture 10">
            <a:extLst>
              <a:ext uri="{FF2B5EF4-FFF2-40B4-BE49-F238E27FC236}">
                <a16:creationId xmlns:a16="http://schemas.microsoft.com/office/drawing/2014/main" id="{78B69E3A-E761-4C50-B253-B77CE6805B67}"/>
              </a:ext>
            </a:extLst>
          </p:cNvPr>
          <p:cNvPicPr>
            <a:picLocks noChangeAspect="1"/>
          </p:cNvPicPr>
          <p:nvPr/>
        </p:nvPicPr>
        <p:blipFill>
          <a:blip r:embed="rId7"/>
          <a:stretch>
            <a:fillRect/>
          </a:stretch>
        </p:blipFill>
        <p:spPr>
          <a:xfrm>
            <a:off x="6612972" y="1028679"/>
            <a:ext cx="3120533" cy="1813469"/>
          </a:xfrm>
          <a:prstGeom prst="rect">
            <a:avLst/>
          </a:prstGeom>
          <a:ln>
            <a:noFill/>
          </a:ln>
          <a:effectLst>
            <a:outerShdw blurRad="292100" dist="139700" dir="2700000" algn="tl" rotWithShape="0">
              <a:srgbClr val="333333">
                <a:alpha val="65000"/>
              </a:srgbClr>
            </a:outerShdw>
          </a:effectLst>
        </p:spPr>
      </p:pic>
      <p:pic>
        <p:nvPicPr>
          <p:cNvPr id="10" name="Picture 11">
            <a:extLst>
              <a:ext uri="{FF2B5EF4-FFF2-40B4-BE49-F238E27FC236}">
                <a16:creationId xmlns:a16="http://schemas.microsoft.com/office/drawing/2014/main" id="{88D439E3-480E-4BFE-AACE-F533D325234D}"/>
              </a:ext>
            </a:extLst>
          </p:cNvPr>
          <p:cNvPicPr>
            <a:picLocks noChangeAspect="1"/>
          </p:cNvPicPr>
          <p:nvPr/>
        </p:nvPicPr>
        <p:blipFill>
          <a:blip r:embed="rId8"/>
          <a:stretch>
            <a:fillRect/>
          </a:stretch>
        </p:blipFill>
        <p:spPr>
          <a:xfrm>
            <a:off x="7270245" y="1654073"/>
            <a:ext cx="3120533" cy="1813469"/>
          </a:xfrm>
          <a:prstGeom prst="rect">
            <a:avLst/>
          </a:prstGeom>
          <a:ln>
            <a:noFill/>
          </a:ln>
          <a:effectLst>
            <a:outerShdw blurRad="292100" dist="139700" dir="2700000" algn="tl" rotWithShape="0">
              <a:srgbClr val="333333">
                <a:alpha val="65000"/>
              </a:srgbClr>
            </a:outerShdw>
          </a:effectLst>
        </p:spPr>
      </p:pic>
      <p:pic>
        <p:nvPicPr>
          <p:cNvPr id="11" name="Picture 12">
            <a:extLst>
              <a:ext uri="{FF2B5EF4-FFF2-40B4-BE49-F238E27FC236}">
                <a16:creationId xmlns:a16="http://schemas.microsoft.com/office/drawing/2014/main" id="{5B8828F4-D4A4-45C0-BB5A-7EE94093C201}"/>
              </a:ext>
            </a:extLst>
          </p:cNvPr>
          <p:cNvPicPr>
            <a:picLocks noChangeAspect="1"/>
          </p:cNvPicPr>
          <p:nvPr/>
        </p:nvPicPr>
        <p:blipFill>
          <a:blip r:embed="rId9"/>
          <a:stretch>
            <a:fillRect/>
          </a:stretch>
        </p:blipFill>
        <p:spPr>
          <a:xfrm>
            <a:off x="7927518" y="2279467"/>
            <a:ext cx="3120533" cy="1813469"/>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B08E68F3-04C8-4C8F-991F-25799BD67A28}"/>
              </a:ext>
            </a:extLst>
          </p:cNvPr>
          <p:cNvSpPr txBox="1">
            <a:spLocks/>
          </p:cNvSpPr>
          <p:nvPr/>
        </p:nvSpPr>
        <p:spPr>
          <a:xfrm>
            <a:off x="6609141" y="4416484"/>
            <a:ext cx="4902140" cy="141526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6C6E71"/>
                </a:solidFill>
                <a:effectLst/>
                <a:uLnTx/>
                <a:uFillTx/>
                <a:latin typeface="Segoe UI" panose="020B0502040204020203" pitchFamily="34" charset="0"/>
              </a:rPr>
              <a:t>Model-driven apps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1800" spc="0" dirty="0">
                <a:solidFill>
                  <a:srgbClr val="6C6E71"/>
                </a:solidFill>
                <a:latin typeface="Segoe UI" panose="020B0502040204020203" pitchFamily="34" charset="0"/>
              </a:rPr>
              <a:t>Built on the Common Data Service for Apps</a:t>
            </a:r>
          </a:p>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800" i="0" u="none" strike="noStrike" kern="1200" cap="none" spc="0" normalizeH="0" baseline="0" noProof="0" dirty="0">
                <a:ln w="3175">
                  <a:noFill/>
                </a:ln>
                <a:solidFill>
                  <a:srgbClr val="6C6E71"/>
                </a:solidFill>
                <a:effectLst/>
                <a:uLnTx/>
                <a:uFillTx/>
                <a:latin typeface="Segoe UI" panose="020B0502040204020203" pitchFamily="34" charset="0"/>
              </a:rPr>
              <a:t>Start with a data model, relationships, and business processes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1800" spc="0" dirty="0">
                <a:solidFill>
                  <a:srgbClr val="6C6E71"/>
                </a:solidFill>
                <a:latin typeface="Segoe UI" panose="020B0502040204020203" pitchFamily="34" charset="0"/>
              </a:rPr>
              <a:t>Build</a:t>
            </a:r>
            <a:r>
              <a:rPr kumimoji="0" lang="en-US" sz="1800" i="0" u="none" strike="noStrike" kern="1200" cap="none" spc="0" normalizeH="0" baseline="0" noProof="0" dirty="0">
                <a:ln w="3175">
                  <a:noFill/>
                </a:ln>
                <a:solidFill>
                  <a:srgbClr val="6C6E71"/>
                </a:solidFill>
                <a:effectLst/>
                <a:uLnTx/>
                <a:uFillTx/>
                <a:latin typeface="Segoe UI" panose="020B0502040204020203" pitchFamily="34" charset="0"/>
              </a:rPr>
              <a:t> End-to-End </a:t>
            </a:r>
            <a:r>
              <a:rPr lang="en-US" sz="1800" spc="0" dirty="0">
                <a:solidFill>
                  <a:srgbClr val="6C6E71"/>
                </a:solidFill>
                <a:latin typeface="Segoe UI" panose="020B0502040204020203" pitchFamily="34" charset="0"/>
              </a:rPr>
              <a:t>business </a:t>
            </a:r>
            <a:r>
              <a:rPr kumimoji="0" lang="en-US" sz="1800" i="0" u="none" strike="noStrike" kern="1200" cap="none" spc="0" normalizeH="0" baseline="0" noProof="0" dirty="0">
                <a:ln w="3175">
                  <a:noFill/>
                </a:ln>
                <a:solidFill>
                  <a:srgbClr val="6C6E71"/>
                </a:solidFill>
                <a:effectLst/>
                <a:uLnTx/>
                <a:uFillTx/>
                <a:latin typeface="Segoe UI" panose="020B0502040204020203" pitchFamily="34" charset="0"/>
              </a:rPr>
              <a:t>applications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1800" b="1" spc="0" dirty="0">
                <a:solidFill>
                  <a:srgbClr val="6C6E71"/>
                </a:solidFill>
                <a:latin typeface="Segoe UI" panose="020B0502040204020203" pitchFamily="34" charset="0"/>
              </a:rPr>
              <a:t>Plan 2</a:t>
            </a:r>
            <a:endParaRPr kumimoji="0" lang="en-US" sz="1800" b="1" i="0" u="none" strike="noStrike" kern="1200" cap="none" spc="0" normalizeH="0" baseline="0" noProof="0" dirty="0">
              <a:ln w="3175">
                <a:noFill/>
              </a:ln>
              <a:solidFill>
                <a:srgbClr val="6C6E71"/>
              </a:solidFill>
              <a:effectLst/>
              <a:uLnTx/>
              <a:uFillTx/>
              <a:latin typeface="Segoe UI" panose="020B0502040204020203" pitchFamily="34" charset="0"/>
            </a:endParaRPr>
          </a:p>
        </p:txBody>
      </p:sp>
      <p:pic>
        <p:nvPicPr>
          <p:cNvPr id="13" name="Picture 19">
            <a:extLst>
              <a:ext uri="{FF2B5EF4-FFF2-40B4-BE49-F238E27FC236}">
                <a16:creationId xmlns:a16="http://schemas.microsoft.com/office/drawing/2014/main" id="{0BE48091-A72D-46F2-8265-251BE3283AA1}"/>
              </a:ext>
            </a:extLst>
          </p:cNvPr>
          <p:cNvPicPr>
            <a:picLocks noChangeAspect="1"/>
          </p:cNvPicPr>
          <p:nvPr/>
        </p:nvPicPr>
        <p:blipFill>
          <a:blip r:embed="rId10"/>
          <a:stretch>
            <a:fillRect/>
          </a:stretch>
        </p:blipFill>
        <p:spPr>
          <a:xfrm>
            <a:off x="1252691" y="1375275"/>
            <a:ext cx="3972583" cy="2308628"/>
          </a:xfrm>
          <a:prstGeom prst="rect">
            <a:avLst/>
          </a:prstGeom>
          <a:ln>
            <a:noFill/>
          </a:ln>
          <a:effectLst>
            <a:outerShdw blurRad="292100" dist="139700" dir="2700000" algn="tl" rotWithShape="0">
              <a:srgbClr val="333333">
                <a:alpha val="65000"/>
              </a:srgbClr>
            </a:outerShdw>
          </a:effectLst>
        </p:spPr>
      </p:pic>
      <p:grpSp>
        <p:nvGrpSpPr>
          <p:cNvPr id="14" name="Group 21">
            <a:extLst>
              <a:ext uri="{FF2B5EF4-FFF2-40B4-BE49-F238E27FC236}">
                <a16:creationId xmlns:a16="http://schemas.microsoft.com/office/drawing/2014/main" id="{7B1298EB-B388-4ECA-B8B1-E90BE65ABD13}"/>
              </a:ext>
            </a:extLst>
          </p:cNvPr>
          <p:cNvGrpSpPr/>
          <p:nvPr/>
        </p:nvGrpSpPr>
        <p:grpSpPr>
          <a:xfrm>
            <a:off x="2420965" y="1951247"/>
            <a:ext cx="3032632" cy="2141689"/>
            <a:chOff x="443060" y="1630850"/>
            <a:chExt cx="5791446" cy="4090000"/>
          </a:xfrm>
        </p:grpSpPr>
        <p:pic>
          <p:nvPicPr>
            <p:cNvPr id="15" name="Picture 22">
              <a:extLst>
                <a:ext uri="{FF2B5EF4-FFF2-40B4-BE49-F238E27FC236}">
                  <a16:creationId xmlns:a16="http://schemas.microsoft.com/office/drawing/2014/main" id="{8360B5EB-2529-43AE-ABB5-EE699465D5D2}"/>
                </a:ext>
              </a:extLst>
            </p:cNvPr>
            <p:cNvPicPr>
              <a:picLocks noChangeAspect="1"/>
            </p:cNvPicPr>
            <p:nvPr/>
          </p:nvPicPr>
          <p:blipFill rotWithShape="1">
            <a:blip r:embed="rId11"/>
            <a:srcRect b="19129"/>
            <a:stretch/>
          </p:blipFill>
          <p:spPr>
            <a:xfrm>
              <a:off x="443060" y="1630850"/>
              <a:ext cx="2888611" cy="4090000"/>
            </a:xfrm>
            <a:prstGeom prst="rect">
              <a:avLst/>
            </a:prstGeom>
            <a:ln>
              <a:noFill/>
            </a:ln>
            <a:effectLst>
              <a:outerShdw blurRad="292100" dist="139700" dir="2700000" algn="tl" rotWithShape="0">
                <a:srgbClr val="333333">
                  <a:alpha val="65000"/>
                </a:srgbClr>
              </a:outerShdw>
            </a:effectLst>
          </p:spPr>
        </p:pic>
        <p:pic>
          <p:nvPicPr>
            <p:cNvPr id="16" name="Picture 24">
              <a:extLst>
                <a:ext uri="{FF2B5EF4-FFF2-40B4-BE49-F238E27FC236}">
                  <a16:creationId xmlns:a16="http://schemas.microsoft.com/office/drawing/2014/main" id="{EDCA7E7C-5764-4A0F-A4E0-08022A67CFE9}"/>
                </a:ext>
              </a:extLst>
            </p:cNvPr>
            <p:cNvPicPr>
              <a:picLocks noChangeAspect="1"/>
            </p:cNvPicPr>
            <p:nvPr/>
          </p:nvPicPr>
          <p:blipFill rotWithShape="1">
            <a:blip r:embed="rId12"/>
            <a:srcRect l="-326" b="19129"/>
            <a:stretch/>
          </p:blipFill>
          <p:spPr>
            <a:xfrm>
              <a:off x="3331672" y="1630852"/>
              <a:ext cx="2902834" cy="4089998"/>
            </a:xfrm>
            <a:prstGeom prst="rect">
              <a:avLst/>
            </a:prstGeom>
            <a:solidFill>
              <a:srgbClr val="FFFFFF"/>
            </a:solidFill>
            <a:ln>
              <a:noFill/>
            </a:ln>
            <a:effectLst>
              <a:outerShdw blurRad="292100" dist="139700" dir="2700000" algn="tl" rotWithShape="0">
                <a:srgbClr val="333333">
                  <a:alpha val="65000"/>
                </a:srgbClr>
              </a:outerShdw>
            </a:effectLst>
          </p:spPr>
        </p:pic>
      </p:grpSp>
      <p:grpSp>
        <p:nvGrpSpPr>
          <p:cNvPr id="17" name="Group 26">
            <a:extLst>
              <a:ext uri="{FF2B5EF4-FFF2-40B4-BE49-F238E27FC236}">
                <a16:creationId xmlns:a16="http://schemas.microsoft.com/office/drawing/2014/main" id="{AEA9CA91-4BE2-46F9-900B-3595F7115BD4}"/>
              </a:ext>
            </a:extLst>
          </p:cNvPr>
          <p:cNvGrpSpPr/>
          <p:nvPr/>
        </p:nvGrpSpPr>
        <p:grpSpPr>
          <a:xfrm>
            <a:off x="1116705" y="1532258"/>
            <a:ext cx="3346055" cy="2188294"/>
            <a:chOff x="608852" y="-234538"/>
            <a:chExt cx="10020300" cy="6553200"/>
          </a:xfrm>
        </p:grpSpPr>
        <p:pic>
          <p:nvPicPr>
            <p:cNvPr id="18" name="Picture 28">
              <a:extLst>
                <a:ext uri="{FF2B5EF4-FFF2-40B4-BE49-F238E27FC236}">
                  <a16:creationId xmlns:a16="http://schemas.microsoft.com/office/drawing/2014/main" id="{850A4F13-5605-4D13-A6FF-9FA68D582A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19" name="Picture 29" descr="Screen Clipping">
              <a:extLst>
                <a:ext uri="{FF2B5EF4-FFF2-40B4-BE49-F238E27FC236}">
                  <a16:creationId xmlns:a16="http://schemas.microsoft.com/office/drawing/2014/main" id="{092BF7DD-ED1A-4984-8731-D38CA167B9B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20" name="Group 30">
            <a:extLst>
              <a:ext uri="{FF2B5EF4-FFF2-40B4-BE49-F238E27FC236}">
                <a16:creationId xmlns:a16="http://schemas.microsoft.com/office/drawing/2014/main" id="{91186512-2AC6-4BA7-85F2-8A510221DC5E}"/>
              </a:ext>
            </a:extLst>
          </p:cNvPr>
          <p:cNvGrpSpPr/>
          <p:nvPr/>
        </p:nvGrpSpPr>
        <p:grpSpPr>
          <a:xfrm>
            <a:off x="3824561" y="884679"/>
            <a:ext cx="1783520" cy="3484167"/>
            <a:chOff x="1413562" y="1294774"/>
            <a:chExt cx="2712341" cy="5298653"/>
          </a:xfrm>
        </p:grpSpPr>
        <p:pic>
          <p:nvPicPr>
            <p:cNvPr id="21" name="Picture 31" descr="A close up of a piece of paper&#10;&#10;Description generated with high confidence">
              <a:extLst>
                <a:ext uri="{FF2B5EF4-FFF2-40B4-BE49-F238E27FC236}">
                  <a16:creationId xmlns:a16="http://schemas.microsoft.com/office/drawing/2014/main" id="{26912A4F-7280-4C1E-9E9A-0E2A6582E22C}"/>
                </a:ext>
              </a:extLst>
            </p:cNvPr>
            <p:cNvPicPr>
              <a:picLocks noChangeAspect="1"/>
            </p:cNvPicPr>
            <p:nvPr/>
          </p:nvPicPr>
          <p:blipFill>
            <a:blip r:embed="rId15"/>
            <a:stretch>
              <a:fillRect/>
            </a:stretch>
          </p:blipFill>
          <p:spPr>
            <a:xfrm>
              <a:off x="1704062" y="2087524"/>
              <a:ext cx="2118732" cy="3766921"/>
            </a:xfrm>
            <a:prstGeom prst="rect">
              <a:avLst/>
            </a:prstGeom>
          </p:spPr>
        </p:pic>
        <p:pic>
          <p:nvPicPr>
            <p:cNvPr id="22" name="Picture 32">
              <a:extLst>
                <a:ext uri="{FF2B5EF4-FFF2-40B4-BE49-F238E27FC236}">
                  <a16:creationId xmlns:a16="http://schemas.microsoft.com/office/drawing/2014/main" id="{6BBEF8DE-6C20-4EC0-8DE7-BD1B38A88D2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23" name="Title 1">
            <a:extLst>
              <a:ext uri="{FF2B5EF4-FFF2-40B4-BE49-F238E27FC236}">
                <a16:creationId xmlns:a16="http://schemas.microsoft.com/office/drawing/2014/main" id="{ACB2961C-7C14-4444-B8DA-96F014354F9F}"/>
              </a:ext>
            </a:extLst>
          </p:cNvPr>
          <p:cNvSpPr txBox="1">
            <a:spLocks/>
          </p:cNvSpPr>
          <p:nvPr/>
        </p:nvSpPr>
        <p:spPr>
          <a:xfrm>
            <a:off x="1193860" y="4421995"/>
            <a:ext cx="4902140" cy="1415263"/>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Canvas apps</a:t>
            </a:r>
          </a:p>
          <a:p>
            <a:pPr marL="0" marR="0" lvl="0" indent="0" algn="just" defTabSz="91436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Start with user </a:t>
            </a:r>
            <a:r>
              <a:rPr kumimoji="0" lang="en-US" sz="1800" b="0" i="0" u="none" strike="noStrike" kern="0" cap="none" spc="0" normalizeH="0" baseline="0" noProof="0" dirty="0" smtClean="0">
                <a:ln>
                  <a:noFill/>
                </a:ln>
                <a:solidFill>
                  <a:srgbClr val="6C6E71"/>
                </a:solidFill>
                <a:effectLst/>
                <a:uLnTx/>
                <a:uFillTx/>
                <a:latin typeface="Segoe UI" panose="020B0502040204020203" pitchFamily="34" charset="0"/>
                <a:cs typeface="Segoe UI" panose="020B0502040204020203" pitchFamily="34" charset="0"/>
              </a:rPr>
              <a:t>experience</a:t>
            </a:r>
            <a:r>
              <a:rPr kumimoji="0" lang="en-US" sz="1800" b="0" i="0" u="none" strike="noStrike" kern="0" cap="none" spc="0" normalizeH="0" noProof="0" dirty="0" smtClean="0">
                <a:ln>
                  <a:noFill/>
                </a:ln>
                <a:solidFill>
                  <a:srgbClr val="6C6E71"/>
                </a:solidFill>
                <a:effectLst/>
                <a:uLnTx/>
                <a:uFillTx/>
                <a:latin typeface="Segoe UI" panose="020B0502040204020203" pitchFamily="34" charset="0"/>
                <a:cs typeface="Segoe UI" panose="020B0502040204020203" pitchFamily="34" charset="0"/>
              </a:rPr>
              <a:t> </a:t>
            </a:r>
            <a:r>
              <a:rPr kumimoji="0" lang="en-US" sz="1800" b="0" i="0" u="none" strike="noStrike" kern="0" cap="none" spc="0" normalizeH="0" baseline="0" noProof="0" dirty="0" smtClean="0">
                <a:ln>
                  <a:noFill/>
                </a:ln>
                <a:solidFill>
                  <a:srgbClr val="6C6E71"/>
                </a:solidFill>
                <a:effectLst/>
                <a:uLnTx/>
                <a:uFillTx/>
                <a:latin typeface="Segoe UI" panose="020B0502040204020203" pitchFamily="34" charset="0"/>
                <a:cs typeface="Segoe UI" panose="020B0502040204020203" pitchFamily="34" charset="0"/>
              </a:rPr>
              <a:t>designer</a:t>
            </a:r>
            <a:endPar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endParaRPr>
          </a:p>
          <a:p>
            <a:pPr marL="0" marR="0" lvl="0" indent="0" algn="just" defTabSz="91436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Task- and role-based apps</a:t>
            </a:r>
          </a:p>
          <a:p>
            <a:pPr marL="0" marR="0" lvl="0" indent="0" algn="just" defTabSz="91436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Mash up data from </a:t>
            </a:r>
            <a:r>
              <a:rPr lang="en-US" sz="1800" b="0" kern="0" dirty="0">
                <a:solidFill>
                  <a:srgbClr val="6C6E71"/>
                </a:solidFill>
                <a:latin typeface="Segoe UI" panose="020B0502040204020203" pitchFamily="34" charset="0"/>
                <a:cs typeface="Segoe UI" panose="020B0502040204020203" pitchFamily="34" charset="0"/>
              </a:rPr>
              <a:t>200</a:t>
            </a: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 sources</a:t>
            </a:r>
          </a:p>
          <a:p>
            <a:pPr marL="0" marR="0" lvl="0" indent="0" algn="just" defTabSz="914367" rtl="0" eaLnBrk="1" fontAlgn="base" latinLnBrk="0" hangingPunct="1">
              <a:lnSpc>
                <a:spcPct val="90000"/>
              </a:lnSpc>
              <a:spcBef>
                <a:spcPct val="0"/>
              </a:spcBef>
              <a:spcAft>
                <a:spcPct val="0"/>
              </a:spcAft>
              <a:buClrTx/>
              <a:buSzTx/>
              <a:buFontTx/>
              <a:buNone/>
              <a:tabLst/>
              <a:defRPr/>
            </a:pPr>
            <a:r>
              <a:rPr lang="en-US" sz="1800" kern="0" dirty="0">
                <a:solidFill>
                  <a:srgbClr val="6C6E71"/>
                </a:solidFill>
                <a:latin typeface="Segoe UI" panose="020B0502040204020203" pitchFamily="34" charset="0"/>
                <a:cs typeface="Segoe UI" panose="020B0502040204020203" pitchFamily="34" charset="0"/>
              </a:rPr>
              <a:t>Plan 1, PowerApps for Office</a:t>
            </a:r>
            <a:endParaRPr kumimoji="0" lang="en-US" sz="180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endParaRPr>
          </a:p>
        </p:txBody>
      </p:sp>
      <p:sp>
        <p:nvSpPr>
          <p:cNvPr id="24" name="Title 8">
            <a:extLst>
              <a:ext uri="{FF2B5EF4-FFF2-40B4-BE49-F238E27FC236}">
                <a16:creationId xmlns:a16="http://schemas.microsoft.com/office/drawing/2014/main" id="{7AC9E08E-F8DB-49A9-9302-0139844C3CD5}"/>
              </a:ext>
            </a:extLst>
          </p:cNvPr>
          <p:cNvSpPr>
            <a:spLocks noGrp="1"/>
          </p:cNvSpPr>
          <p:nvPr>
            <p:ph type="title" idx="4294967295"/>
          </p:nvPr>
        </p:nvSpPr>
        <p:spPr>
          <a:xfrm>
            <a:off x="269875" y="125531"/>
            <a:ext cx="11922125" cy="553998"/>
          </a:xfrm>
        </p:spPr>
        <p:txBody>
          <a:bodyPr>
            <a:normAutofit/>
          </a:bodyPr>
          <a:lstStyle/>
          <a:p>
            <a:r>
              <a:rPr lang="en-US" sz="3600" dirty="0">
                <a:latin typeface="Segoe UI Semibold" panose="020B0702040204020203" pitchFamily="34" charset="0"/>
                <a:cs typeface="Segoe UI Semibold" panose="020B0702040204020203" pitchFamily="34" charset="0"/>
              </a:rPr>
              <a:t>Focus on Canvas Apps</a:t>
            </a:r>
          </a:p>
        </p:txBody>
      </p:sp>
      <p:sp>
        <p:nvSpPr>
          <p:cNvPr id="25" name="Rectangle 24">
            <a:extLst>
              <a:ext uri="{FF2B5EF4-FFF2-40B4-BE49-F238E27FC236}">
                <a16:creationId xmlns:a16="http://schemas.microsoft.com/office/drawing/2014/main" id="{C43355B0-B43C-49AA-B970-3C4A480A26EA}"/>
              </a:ext>
            </a:extLst>
          </p:cNvPr>
          <p:cNvSpPr/>
          <p:nvPr/>
        </p:nvSpPr>
        <p:spPr bwMode="auto">
          <a:xfrm>
            <a:off x="679951" y="789709"/>
            <a:ext cx="5568175" cy="5471606"/>
          </a:xfrm>
          <a:prstGeom prst="rect">
            <a:avLst/>
          </a:prstGeom>
          <a:noFill/>
          <a:ln w="381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4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391705" y="1786103"/>
            <a:ext cx="4029723" cy="2339102"/>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000" dirty="0" smtClean="0">
                <a:solidFill>
                  <a:srgbClr val="505050"/>
                </a:solidFill>
                <a:latin typeface="Segoe UI Light"/>
                <a:cs typeface="Segoe UI Light" panose="020B0502040204020203" pitchFamily="34" charset="0"/>
              </a:rPr>
              <a:t>full </a:t>
            </a:r>
            <a:r>
              <a:rPr lang="en-US" sz="2000" dirty="0">
                <a:solidFill>
                  <a:srgbClr val="505050"/>
                </a:solidFill>
                <a:latin typeface="Segoe UI Light"/>
                <a:cs typeface="Segoe UI Light" panose="020B0502040204020203" pitchFamily="34" charset="0"/>
              </a:rPr>
              <a:t>control over user experience, use it as you build it</a:t>
            </a:r>
          </a:p>
          <a:p>
            <a:pPr marL="285750" indent="-285750" defTabSz="914400" fontAlgn="base">
              <a:spcBef>
                <a:spcPts val="1200"/>
              </a:spcBef>
              <a:spcAft>
                <a:spcPct val="0"/>
              </a:spcAft>
              <a:buClr>
                <a:srgbClr val="0078D7"/>
              </a:buClr>
              <a:buFont typeface="Wingdings" panose="05000000000000000000" pitchFamily="2" charset="2"/>
              <a:buChar char="§"/>
            </a:pPr>
            <a:r>
              <a:rPr lang="en-US" sz="2000" dirty="0">
                <a:solidFill>
                  <a:srgbClr val="505050"/>
                </a:solidFill>
                <a:latin typeface="Segoe UI Light"/>
                <a:cs typeface="Segoe UI Light" panose="020B0502040204020203" pitchFamily="34" charset="0"/>
              </a:rPr>
              <a:t>Create app logic with familiar Excel-like expressions</a:t>
            </a:r>
          </a:p>
          <a:p>
            <a:pPr marL="285750" indent="-285750" defTabSz="914400" fontAlgn="base">
              <a:spcBef>
                <a:spcPts val="1200"/>
              </a:spcBef>
              <a:spcAft>
                <a:spcPct val="0"/>
              </a:spcAft>
              <a:buClr>
                <a:srgbClr val="0078D7"/>
              </a:buClr>
              <a:buFont typeface="Wingdings" panose="05000000000000000000" pitchFamily="2" charset="2"/>
              <a:buChar char="§"/>
            </a:pPr>
            <a:r>
              <a:rPr lang="en-US" sz="2000" dirty="0">
                <a:solidFill>
                  <a:srgbClr val="505050"/>
                </a:solidFill>
                <a:latin typeface="Segoe UI Light"/>
                <a:cs typeface="Segoe UI Light" panose="020B0502040204020203" pitchFamily="34" charset="0"/>
              </a:rPr>
              <a:t>Mash up data from multiple sources right at the app level</a:t>
            </a:r>
          </a:p>
        </p:txBody>
      </p:sp>
      <p:sp>
        <p:nvSpPr>
          <p:cNvPr id="6" name="Title 5">
            <a:extLst>
              <a:ext uri="{FF2B5EF4-FFF2-40B4-BE49-F238E27FC236}">
                <a16:creationId xmlns:a16="http://schemas.microsoft.com/office/drawing/2014/main" id="{6B933458-B810-4940-8575-7884643B2B72}"/>
              </a:ext>
            </a:extLst>
          </p:cNvPr>
          <p:cNvSpPr>
            <a:spLocks noGrp="1"/>
          </p:cNvSpPr>
          <p:nvPr>
            <p:ph type="title"/>
          </p:nvPr>
        </p:nvSpPr>
        <p:spPr/>
        <p:txBody>
          <a:bodyPr/>
          <a:lstStyle/>
          <a:p>
            <a:r>
              <a:rPr lang="en-US" dirty="0">
                <a:solidFill>
                  <a:schemeClr val="tx1"/>
                </a:solidFill>
              </a:rPr>
              <a:t>Easy Authoring</a:t>
            </a:r>
            <a:endParaRPr lang="en-US" dirty="0"/>
          </a:p>
        </p:txBody>
      </p:sp>
      <p:cxnSp>
        <p:nvCxnSpPr>
          <p:cNvPr id="8" name="Straight Connector 7">
            <a:extLst>
              <a:ext uri="{FF2B5EF4-FFF2-40B4-BE49-F238E27FC236}">
                <a16:creationId xmlns:a16="http://schemas.microsoft.com/office/drawing/2014/main" id="{B74C7813-070C-4593-95EF-EDC88E5A4B02}"/>
              </a:ext>
            </a:extLst>
          </p:cNvPr>
          <p:cNvCxnSpPr>
            <a:cxnSpLocks/>
          </p:cNvCxnSpPr>
          <p:nvPr/>
        </p:nvCxnSpPr>
        <p:spPr>
          <a:xfrm>
            <a:off x="4637061" y="1821339"/>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1EF312-D4D9-45F4-8CBD-9694C0DEB17F}"/>
              </a:ext>
            </a:extLst>
          </p:cNvPr>
          <p:cNvPicPr>
            <a:picLocks noChangeAspect="1"/>
          </p:cNvPicPr>
          <p:nvPr/>
        </p:nvPicPr>
        <p:blipFill>
          <a:blip r:embed="rId3"/>
          <a:stretch>
            <a:fillRect/>
          </a:stretch>
        </p:blipFill>
        <p:spPr>
          <a:xfrm>
            <a:off x="4852695" y="1404937"/>
            <a:ext cx="7048834" cy="4048126"/>
          </a:xfrm>
          <a:prstGeom prst="rect">
            <a:avLst/>
          </a:prstGeom>
        </p:spPr>
      </p:pic>
    </p:spTree>
    <p:extLst>
      <p:ext uri="{BB962C8B-B14F-4D97-AF65-F5344CB8AC3E}">
        <p14:creationId xmlns:p14="http://schemas.microsoft.com/office/powerpoint/2010/main" val="191834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4.16667E-6 1.48148E-6 L 4.16667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CD1B49-F5A7-450E-A5EF-F8DF5785F196}"/>
              </a:ext>
            </a:extLst>
          </p:cNvPr>
          <p:cNvSpPr>
            <a:spLocks noGrp="1"/>
          </p:cNvSpPr>
          <p:nvPr>
            <p:ph type="title"/>
          </p:nvPr>
        </p:nvSpPr>
        <p:spPr/>
        <p:txBody>
          <a:bodyPr/>
          <a:lstStyle/>
          <a:p>
            <a:r>
              <a:rPr lang="en-US"/>
              <a:t>Cloud and on-premises connectivity </a:t>
            </a:r>
          </a:p>
        </p:txBody>
      </p:sp>
      <p:sp>
        <p:nvSpPr>
          <p:cNvPr id="11" name="Text Placeholder 7">
            <a:extLst>
              <a:ext uri="{FF2B5EF4-FFF2-40B4-BE49-F238E27FC236}">
                <a16:creationId xmlns:a16="http://schemas.microsoft.com/office/drawing/2014/main" id="{8AFC0D77-9E35-4039-8A1F-D31854205CFD}"/>
              </a:ext>
            </a:extLst>
          </p:cNvPr>
          <p:cNvSpPr txBox="1">
            <a:spLocks/>
          </p:cNvSpPr>
          <p:nvPr/>
        </p:nvSpPr>
        <p:spPr>
          <a:xfrm>
            <a:off x="269240" y="1949426"/>
            <a:ext cx="5330952" cy="3447098"/>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Built-in connectivity to 200+ cloud services, files, databases, web APIs, etc.</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Seamless hybrid connectivity to on-premises systems via the On-Premises Data Gateway </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Build custom connectors for everyone to leverage</a:t>
            </a:r>
          </a:p>
        </p:txBody>
      </p:sp>
      <p:cxnSp>
        <p:nvCxnSpPr>
          <p:cNvPr id="18" name="Straight Connector 17">
            <a:extLst>
              <a:ext uri="{FF2B5EF4-FFF2-40B4-BE49-F238E27FC236}">
                <a16:creationId xmlns:a16="http://schemas.microsoft.com/office/drawing/2014/main" id="{2D0D8A49-9FA1-4521-9501-7E536E225EF3}"/>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472EDA8-6AC1-46CC-8748-F0AB7C02DC1E}"/>
              </a:ext>
            </a:extLst>
          </p:cNvPr>
          <p:cNvGrpSpPr/>
          <p:nvPr/>
        </p:nvGrpSpPr>
        <p:grpSpPr>
          <a:xfrm>
            <a:off x="6952929" y="2020856"/>
            <a:ext cx="3776444" cy="3297837"/>
            <a:chOff x="443060" y="1630850"/>
            <a:chExt cx="5791445" cy="5057467"/>
          </a:xfrm>
        </p:grpSpPr>
        <p:pic>
          <p:nvPicPr>
            <p:cNvPr id="20" name="Picture 19">
              <a:extLst>
                <a:ext uri="{FF2B5EF4-FFF2-40B4-BE49-F238E27FC236}">
                  <a16:creationId xmlns:a16="http://schemas.microsoft.com/office/drawing/2014/main" id="{A1B31696-32A1-4E74-8960-29BAD3874028}"/>
                </a:ext>
              </a:extLst>
            </p:cNvPr>
            <p:cNvPicPr>
              <a:picLocks noChangeAspect="1"/>
            </p:cNvPicPr>
            <p:nvPr/>
          </p:nvPicPr>
          <p:blipFill>
            <a:blip r:embed="rId3"/>
            <a:stretch>
              <a:fillRect/>
            </a:stretch>
          </p:blipFill>
          <p:spPr>
            <a:xfrm>
              <a:off x="443060" y="1630850"/>
              <a:ext cx="2888610" cy="5057467"/>
            </a:xfrm>
            <a:prstGeom prst="rect">
              <a:avLst/>
            </a:prstGeom>
          </p:spPr>
        </p:pic>
        <p:pic>
          <p:nvPicPr>
            <p:cNvPr id="21" name="Picture 20">
              <a:extLst>
                <a:ext uri="{FF2B5EF4-FFF2-40B4-BE49-F238E27FC236}">
                  <a16:creationId xmlns:a16="http://schemas.microsoft.com/office/drawing/2014/main" id="{11DA2DD8-B167-4EFE-B05B-E4DC14FBD2AD}"/>
                </a:ext>
              </a:extLst>
            </p:cNvPr>
            <p:cNvPicPr>
              <a:picLocks noChangeAspect="1"/>
            </p:cNvPicPr>
            <p:nvPr/>
          </p:nvPicPr>
          <p:blipFill>
            <a:blip r:embed="rId4"/>
            <a:stretch>
              <a:fillRect/>
            </a:stretch>
          </p:blipFill>
          <p:spPr>
            <a:xfrm>
              <a:off x="3341097" y="1630850"/>
              <a:ext cx="2893408" cy="5057467"/>
            </a:xfrm>
            <a:prstGeom prst="rect">
              <a:avLst/>
            </a:prstGeom>
          </p:spPr>
        </p:pic>
      </p:grpSp>
      <p:sp>
        <p:nvSpPr>
          <p:cNvPr id="14" name="Rectangle 13">
            <a:extLst>
              <a:ext uri="{FF2B5EF4-FFF2-40B4-BE49-F238E27FC236}">
                <a16:creationId xmlns:a16="http://schemas.microsoft.com/office/drawing/2014/main" id="{B80EE3A9-5873-43D9-A667-74C0905C8CE0}"/>
              </a:ext>
            </a:extLst>
          </p:cNvPr>
          <p:cNvSpPr/>
          <p:nvPr/>
        </p:nvSpPr>
        <p:spPr>
          <a:xfrm>
            <a:off x="740700" y="6115434"/>
            <a:ext cx="1710508"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Enterprise-grade</a:t>
            </a:r>
          </a:p>
        </p:txBody>
      </p:sp>
      <p:sp>
        <p:nvSpPr>
          <p:cNvPr id="15" name="Rectangle 14">
            <a:extLst>
              <a:ext uri="{FF2B5EF4-FFF2-40B4-BE49-F238E27FC236}">
                <a16:creationId xmlns:a16="http://schemas.microsoft.com/office/drawing/2014/main" id="{D144437D-BEB4-44AC-AF4D-DAC5AE2CE2E8}"/>
              </a:ext>
            </a:extLst>
          </p:cNvPr>
          <p:cNvSpPr/>
          <p:nvPr/>
        </p:nvSpPr>
        <p:spPr>
          <a:xfrm>
            <a:off x="8656737" y="6115434"/>
            <a:ext cx="2695200"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Pro-developer extensibility</a:t>
            </a:r>
          </a:p>
        </p:txBody>
      </p:sp>
      <p:sp>
        <p:nvSpPr>
          <p:cNvPr id="16" name="Rectangle 15">
            <a:extLst>
              <a:ext uri="{FF2B5EF4-FFF2-40B4-BE49-F238E27FC236}">
                <a16:creationId xmlns:a16="http://schemas.microsoft.com/office/drawing/2014/main" id="{54341E31-88B8-4AF9-B495-48A02DBD8C37}"/>
              </a:ext>
            </a:extLst>
          </p:cNvPr>
          <p:cNvSpPr/>
          <p:nvPr/>
        </p:nvSpPr>
        <p:spPr>
          <a:xfrm>
            <a:off x="3753444" y="6115434"/>
            <a:ext cx="3601056" cy="646331"/>
          </a:xfrm>
          <a:prstGeom prst="rect">
            <a:avLst/>
          </a:prstGeom>
        </p:spPr>
        <p:txBody>
          <a:bodyPr wrap="square" lIns="0" rIns="0">
            <a:noAutofit/>
          </a:bodyPr>
          <a:lstStyle/>
          <a:p>
            <a:pPr defTabSz="932742" fontAlgn="base">
              <a:spcAft>
                <a:spcPct val="0"/>
              </a:spcAft>
            </a:pPr>
            <a:r>
              <a:rPr lang="en-US">
                <a:solidFill>
                  <a:srgbClr val="0078D7"/>
                </a:solidFill>
                <a:latin typeface="Segoe UI Semilight"/>
                <a:cs typeface="Segoe UI Semibold" panose="020B0702040204020203" pitchFamily="34" charset="0"/>
              </a:rPr>
              <a:t>Cloud and on-premises connectivity</a:t>
            </a:r>
          </a:p>
        </p:txBody>
      </p:sp>
    </p:spTree>
    <p:extLst>
      <p:ext uri="{BB962C8B-B14F-4D97-AF65-F5344CB8AC3E}">
        <p14:creationId xmlns:p14="http://schemas.microsoft.com/office/powerpoint/2010/main" val="4369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64" presetClass="path" presetSubtype="0" accel="50000" decel="50000" fill="hold" grpId="1" nodeType="withEffect">
                                  <p:stCondLst>
                                    <p:cond delay="0"/>
                                  </p:stCondLst>
                                  <p:childTnLst>
                                    <p:animMotion origin="layout" path="M -0.00066 0.17477 L 4.79167E-6 3.33333E-6 " pathEditMode="relative" rAng="0" ptsTypes="AA">
                                      <p:cBhvr>
                                        <p:cTn id="9" dur="750" fill="hold"/>
                                        <p:tgtEl>
                                          <p:spTgt spid="11"/>
                                        </p:tgtEl>
                                        <p:attrNameLst>
                                          <p:attrName>ppt_x</p:attrName>
                                          <p:attrName>ppt_y</p:attrName>
                                        </p:attrNameLst>
                                      </p:cBhvr>
                                      <p:rCtr x="26"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8" name="Picture 17" descr="A screenshot of a cell phone&#10;&#10;Description generated with very high confidence">
            <a:extLst>
              <a:ext uri="{FF2B5EF4-FFF2-40B4-BE49-F238E27FC236}">
                <a16:creationId xmlns:a16="http://schemas.microsoft.com/office/drawing/2014/main" id="{46CCA331-0097-4873-B87B-7F79D731837B}"/>
              </a:ext>
            </a:extLst>
          </p:cNvPr>
          <p:cNvPicPr>
            <a:picLocks noChangeAspect="1"/>
          </p:cNvPicPr>
          <p:nvPr/>
        </p:nvPicPr>
        <p:blipFill rotWithShape="1">
          <a:blip r:embed="rId3"/>
          <a:srcRect b="9666"/>
          <a:stretch/>
        </p:blipFill>
        <p:spPr>
          <a:xfrm>
            <a:off x="7050903" y="2138055"/>
            <a:ext cx="3246983" cy="2214384"/>
          </a:xfrm>
          <a:prstGeom prst="rect">
            <a:avLst/>
          </a:prstGeom>
          <a:ln>
            <a:noFill/>
          </a:ln>
          <a:effectLst/>
        </p:spPr>
      </p:pic>
      <p:pic>
        <p:nvPicPr>
          <p:cNvPr id="17" name="Picture 16" descr="A picture containing electronics, display, monitor, screenshot&#10;&#10;Description generated with high confidence">
            <a:extLst>
              <a:ext uri="{FF2B5EF4-FFF2-40B4-BE49-F238E27FC236}">
                <a16:creationId xmlns:a16="http://schemas.microsoft.com/office/drawing/2014/main" id="{0101600D-25B0-48C2-8892-1079A825FB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733" y="1868454"/>
            <a:ext cx="3542007" cy="3265031"/>
          </a:xfrm>
          <a:prstGeom prst="rect">
            <a:avLst/>
          </a:prstGeom>
        </p:spPr>
      </p:pic>
      <p:sp>
        <p:nvSpPr>
          <p:cNvPr id="13" name="Title 2">
            <a:extLst>
              <a:ext uri="{FF2B5EF4-FFF2-40B4-BE49-F238E27FC236}">
                <a16:creationId xmlns:a16="http://schemas.microsoft.com/office/drawing/2014/main" id="{FEDF406B-F89F-440E-92D3-78FD59AB2411}"/>
              </a:ext>
            </a:extLst>
          </p:cNvPr>
          <p:cNvSpPr>
            <a:spLocks noGrp="1"/>
          </p:cNvSpPr>
          <p:nvPr>
            <p:ph type="title"/>
          </p:nvPr>
        </p:nvSpPr>
        <p:spPr/>
        <p:txBody>
          <a:bodyPr/>
          <a:lstStyle/>
          <a:p>
            <a:r>
              <a:rPr lang="en-US"/>
              <a:t>Enterprise-grade management and control</a:t>
            </a:r>
          </a:p>
        </p:txBody>
      </p:sp>
      <p:sp>
        <p:nvSpPr>
          <p:cNvPr id="16" name="Text Placeholder 7">
            <a:extLst>
              <a:ext uri="{FF2B5EF4-FFF2-40B4-BE49-F238E27FC236}">
                <a16:creationId xmlns:a16="http://schemas.microsoft.com/office/drawing/2014/main" id="{E85390E0-4680-41D5-BB92-A0CECA7FFEC5}"/>
              </a:ext>
            </a:extLst>
          </p:cNvPr>
          <p:cNvSpPr txBox="1">
            <a:spLocks/>
          </p:cNvSpPr>
          <p:nvPr/>
        </p:nvSpPr>
        <p:spPr>
          <a:xfrm>
            <a:off x="269239" y="1944656"/>
            <a:ext cx="5482243" cy="2954655"/>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2000" dirty="0">
                <a:solidFill>
                  <a:srgbClr val="505050"/>
                </a:solidFill>
                <a:latin typeface="Segoe UI Light"/>
                <a:cs typeface="Segoe UI Light" panose="020B0502040204020203" pitchFamily="34" charset="0"/>
              </a:rPr>
              <a:t>All identity is managed through Azure Active Directory, enabling rich policies and multi-factor authentication</a:t>
            </a:r>
          </a:p>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2000" dirty="0">
                <a:solidFill>
                  <a:srgbClr val="505050"/>
                </a:solidFill>
                <a:latin typeface="Segoe UI Light"/>
                <a:cs typeface="Segoe UI Light" panose="020B0502040204020203" pitchFamily="34" charset="0"/>
              </a:rPr>
              <a:t>Admin Center providing full audit logs, usage analytics, data loss prevention, security and data management</a:t>
            </a:r>
          </a:p>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2000" dirty="0">
                <a:solidFill>
                  <a:srgbClr val="505050"/>
                </a:solidFill>
                <a:latin typeface="Segoe UI Light"/>
                <a:cs typeface="Segoe UI Light" panose="020B0502040204020203" pitchFamily="34" charset="0"/>
              </a:rPr>
              <a:t>Centrally manage all your apps, first and third party, deployed across your organization</a:t>
            </a:r>
          </a:p>
        </p:txBody>
      </p:sp>
      <p:cxnSp>
        <p:nvCxnSpPr>
          <p:cNvPr id="22" name="Straight Connector 21">
            <a:extLst>
              <a:ext uri="{FF2B5EF4-FFF2-40B4-BE49-F238E27FC236}">
                <a16:creationId xmlns:a16="http://schemas.microsoft.com/office/drawing/2014/main" id="{8575B075-2D62-4757-B21B-CCFB43C4089B}"/>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80DE30C-3FB2-4E2C-8B70-25964E877BC0}"/>
              </a:ext>
            </a:extLst>
          </p:cNvPr>
          <p:cNvSpPr/>
          <p:nvPr/>
        </p:nvSpPr>
        <p:spPr>
          <a:xfrm>
            <a:off x="740700" y="6115434"/>
            <a:ext cx="1710508" cy="646331"/>
          </a:xfrm>
          <a:prstGeom prst="rect">
            <a:avLst/>
          </a:prstGeom>
        </p:spPr>
        <p:txBody>
          <a:bodyPr wrap="square" lIns="0" rIns="0">
            <a:noAutofit/>
          </a:bodyPr>
          <a:lstStyle/>
          <a:p>
            <a:pPr marL="0" marR="0" lvl="0" indent="0" algn="l"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Segoe UI Semibold" panose="020B0702040204020203" pitchFamily="34" charset="0"/>
              </a:rPr>
              <a:t>Enterprise-grade</a:t>
            </a:r>
          </a:p>
        </p:txBody>
      </p:sp>
      <p:sp>
        <p:nvSpPr>
          <p:cNvPr id="21" name="Rectangle 20">
            <a:extLst>
              <a:ext uri="{FF2B5EF4-FFF2-40B4-BE49-F238E27FC236}">
                <a16:creationId xmlns:a16="http://schemas.microsoft.com/office/drawing/2014/main" id="{1254C960-55F7-4DEA-8D75-435164634541}"/>
              </a:ext>
            </a:extLst>
          </p:cNvPr>
          <p:cNvSpPr/>
          <p:nvPr/>
        </p:nvSpPr>
        <p:spPr>
          <a:xfrm>
            <a:off x="8656737" y="6115434"/>
            <a:ext cx="2695200" cy="646331"/>
          </a:xfrm>
          <a:prstGeom prst="rect">
            <a:avLst/>
          </a:prstGeom>
        </p:spPr>
        <p:txBody>
          <a:bodyPr wrap="square" lIns="0" rIns="0">
            <a:noAutofit/>
          </a:bodyPr>
          <a:lstStyle/>
          <a:p>
            <a:pPr defTabSz="932742" fontAlgn="base">
              <a:spcAft>
                <a:spcPct val="0"/>
              </a:spcAft>
            </a:pPr>
            <a:r>
              <a:rPr lang="en-US" dirty="0">
                <a:solidFill>
                  <a:srgbClr val="BFC1C4"/>
                </a:solidFill>
                <a:latin typeface="Segoe UI Semilight"/>
                <a:cs typeface="Segoe UI Semibold" panose="020B0702040204020203" pitchFamily="34" charset="0"/>
              </a:rPr>
              <a:t>Pro-developer extensibility</a:t>
            </a:r>
          </a:p>
        </p:txBody>
      </p:sp>
      <p:sp>
        <p:nvSpPr>
          <p:cNvPr id="23" name="Rectangle 22">
            <a:extLst>
              <a:ext uri="{FF2B5EF4-FFF2-40B4-BE49-F238E27FC236}">
                <a16:creationId xmlns:a16="http://schemas.microsoft.com/office/drawing/2014/main" id="{68A9CA4C-71CB-4BA0-BB5E-E2EC46E678BB}"/>
              </a:ext>
            </a:extLst>
          </p:cNvPr>
          <p:cNvSpPr/>
          <p:nvPr/>
        </p:nvSpPr>
        <p:spPr>
          <a:xfrm>
            <a:off x="3753444" y="6115434"/>
            <a:ext cx="3601056"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Cloud and on-premises connectivity</a:t>
            </a:r>
          </a:p>
        </p:txBody>
      </p:sp>
    </p:spTree>
    <p:extLst>
      <p:ext uri="{BB962C8B-B14F-4D97-AF65-F5344CB8AC3E}">
        <p14:creationId xmlns:p14="http://schemas.microsoft.com/office/powerpoint/2010/main" val="8477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64" presetClass="path" presetSubtype="0" accel="50000" decel="50000" fill="hold" grpId="1" nodeType="withEffect">
                                  <p:stCondLst>
                                    <p:cond delay="0"/>
                                  </p:stCondLst>
                                  <p:childTnLst>
                                    <p:animMotion origin="layout" path="M -2.70833E-6 0.18703 L -2.70833E-6 3.33333E-6 " pathEditMode="relative" rAng="0" ptsTypes="AA">
                                      <p:cBhvr>
                                        <p:cTn id="9" dur="750" fill="hold"/>
                                        <p:tgtEl>
                                          <p:spTgt spid="16"/>
                                        </p:tgtEl>
                                        <p:attrNameLst>
                                          <p:attrName>ppt_x</p:attrName>
                                          <p:attrName>ppt_y</p:attrName>
                                        </p:attrNameLst>
                                      </p:cBhvr>
                                      <p:rCtr x="0" y="-9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7075786" y="2141656"/>
            <a:ext cx="3211210" cy="1943463"/>
          </a:xfrm>
          <a:prstGeom prst="rect">
            <a:avLst/>
          </a:prstGeom>
          <a:ln>
            <a:noFill/>
          </a:ln>
          <a:effectLst/>
        </p:spPr>
      </p:pic>
      <p:sp>
        <p:nvSpPr>
          <p:cNvPr id="12" name="Title 2">
            <a:extLst>
              <a:ext uri="{FF2B5EF4-FFF2-40B4-BE49-F238E27FC236}">
                <a16:creationId xmlns:a16="http://schemas.microsoft.com/office/drawing/2014/main" id="{E700CF28-6AE3-45E4-BBD2-6956A775404B}"/>
              </a:ext>
            </a:extLst>
          </p:cNvPr>
          <p:cNvSpPr>
            <a:spLocks noGrp="1"/>
          </p:cNvSpPr>
          <p:nvPr>
            <p:ph type="title"/>
          </p:nvPr>
        </p:nvSpPr>
        <p:spPr/>
        <p:txBody>
          <a:bodyPr/>
          <a:lstStyle/>
          <a:p>
            <a:r>
              <a:rPr lang="en-US"/>
              <a:t>Amplify professional developer productivity</a:t>
            </a:r>
          </a:p>
        </p:txBody>
      </p:sp>
      <p:sp>
        <p:nvSpPr>
          <p:cNvPr id="16" name="Text Placeholder 7">
            <a:extLst>
              <a:ext uri="{FF2B5EF4-FFF2-40B4-BE49-F238E27FC236}">
                <a16:creationId xmlns:a16="http://schemas.microsoft.com/office/drawing/2014/main" id="{C57400A8-9E22-4580-BE16-DEFCB6D26F7F}"/>
              </a:ext>
            </a:extLst>
          </p:cNvPr>
          <p:cNvSpPr txBox="1">
            <a:spLocks/>
          </p:cNvSpPr>
          <p:nvPr/>
        </p:nvSpPr>
        <p:spPr>
          <a:xfrm>
            <a:off x="325508" y="2020856"/>
            <a:ext cx="5330952" cy="2646878"/>
          </a:xfrm>
          <a:prstGeom prst="rect">
            <a:avLst/>
          </a:prstGeom>
        </p:spPr>
        <p:txBody>
          <a:bodyPr vert="horz" wrap="square" lIns="146304" tIns="91440" rIns="146304" bIns="91440"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Extend applications using custom code</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Build custom connectors that everyone can use</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Write advanced client or </a:t>
            </a:r>
            <a:r>
              <a:rPr lang="en-US" sz="2000" dirty="0">
                <a:solidFill>
                  <a:srgbClr val="505050"/>
                </a:solidFill>
                <a:latin typeface="Segoe UI Light"/>
                <a:cs typeface="Segoe UI Light" panose="020B0502040204020203" pitchFamily="34" charset="0"/>
              </a:rPr>
              <a:t>server-side</a:t>
            </a: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 logic leveraging Azure Machine Learning, Cognitive Services, Bing APIs, custom code, or any service of your choice</a:t>
            </a:r>
          </a:p>
        </p:txBody>
      </p:sp>
      <p:cxnSp>
        <p:nvCxnSpPr>
          <p:cNvPr id="21" name="Straight Connector 20">
            <a:extLst>
              <a:ext uri="{FF2B5EF4-FFF2-40B4-BE49-F238E27FC236}">
                <a16:creationId xmlns:a16="http://schemas.microsoft.com/office/drawing/2014/main" id="{E79AA53D-7707-46C3-8130-313673F0F0D5}"/>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descr="A picture containing electronics, display, monitor, screenshot&#10;&#10;Description generated with high confidence">
            <a:extLst>
              <a:ext uri="{FF2B5EF4-FFF2-40B4-BE49-F238E27FC236}">
                <a16:creationId xmlns:a16="http://schemas.microsoft.com/office/drawing/2014/main" id="{2ACB0304-D33D-442D-BE66-C2B1BBDFC1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733" y="1868454"/>
            <a:ext cx="3542007" cy="3265031"/>
          </a:xfrm>
          <a:prstGeom prst="rect">
            <a:avLst/>
          </a:prstGeom>
        </p:spPr>
      </p:pic>
      <p:sp>
        <p:nvSpPr>
          <p:cNvPr id="11" name="Rectangle 10">
            <a:extLst>
              <a:ext uri="{FF2B5EF4-FFF2-40B4-BE49-F238E27FC236}">
                <a16:creationId xmlns:a16="http://schemas.microsoft.com/office/drawing/2014/main" id="{84EBF460-75B4-423D-B5EF-45CE10600202}"/>
              </a:ext>
            </a:extLst>
          </p:cNvPr>
          <p:cNvSpPr/>
          <p:nvPr/>
        </p:nvSpPr>
        <p:spPr>
          <a:xfrm>
            <a:off x="740700" y="6115434"/>
            <a:ext cx="1710508"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Enterprise-grade</a:t>
            </a:r>
          </a:p>
        </p:txBody>
      </p:sp>
      <p:sp>
        <p:nvSpPr>
          <p:cNvPr id="13" name="Rectangle 12">
            <a:extLst>
              <a:ext uri="{FF2B5EF4-FFF2-40B4-BE49-F238E27FC236}">
                <a16:creationId xmlns:a16="http://schemas.microsoft.com/office/drawing/2014/main" id="{8E051699-4C5F-4B4C-8790-C3D6EAAFC28C}"/>
              </a:ext>
            </a:extLst>
          </p:cNvPr>
          <p:cNvSpPr/>
          <p:nvPr/>
        </p:nvSpPr>
        <p:spPr>
          <a:xfrm>
            <a:off x="8656737" y="6115434"/>
            <a:ext cx="2695200" cy="646331"/>
          </a:xfrm>
          <a:prstGeom prst="rect">
            <a:avLst/>
          </a:prstGeom>
        </p:spPr>
        <p:txBody>
          <a:bodyPr wrap="square" lIns="0" rIns="0">
            <a:noAutofit/>
          </a:bodyPr>
          <a:lstStyle/>
          <a:p>
            <a:pPr marL="0" marR="0" lvl="0" indent="0" algn="l"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Pro-developer extensibility</a:t>
            </a:r>
          </a:p>
        </p:txBody>
      </p:sp>
      <p:sp>
        <p:nvSpPr>
          <p:cNvPr id="17" name="Rectangle 16">
            <a:extLst>
              <a:ext uri="{FF2B5EF4-FFF2-40B4-BE49-F238E27FC236}">
                <a16:creationId xmlns:a16="http://schemas.microsoft.com/office/drawing/2014/main" id="{B89874F9-5568-41CF-AAB3-28483DC4A77A}"/>
              </a:ext>
            </a:extLst>
          </p:cNvPr>
          <p:cNvSpPr/>
          <p:nvPr/>
        </p:nvSpPr>
        <p:spPr>
          <a:xfrm>
            <a:off x="3753444" y="6115434"/>
            <a:ext cx="3601056"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Cloud and on-premises connectivity</a:t>
            </a:r>
          </a:p>
        </p:txBody>
      </p:sp>
    </p:spTree>
    <p:extLst>
      <p:ext uri="{BB962C8B-B14F-4D97-AF65-F5344CB8AC3E}">
        <p14:creationId xmlns:p14="http://schemas.microsoft.com/office/powerpoint/2010/main" val="128265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269&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precDefaultQuarter/&gt;&lt;m_precDefaultMonth/&gt;&lt;m_precDefaultWeek/&gt;&lt;m_precDefaultDay/&gt;&lt;m_mruColor&gt;&lt;m_vecMRU length=&quot;6&quot;&gt;&lt;elem m_fUsage=&quot;3.88532790000000010000E+000&quot;&gt;&lt;m_msothmcolidx val=&quot;0&quot;/&gt;&lt;m_rgb r=&quot;0&quot; g=&quot;78&quot; b=&quot;dc&quot;/&gt;&lt;m_ppcolschidx tagver0=&quot;23004&quot; tagname0=&quot;m_ppcolschidxUNRECOGNIZED&quot; val=&quot;0&quot;/&gt;&lt;m_nBrightness val=&quot;0&quot;/&gt;&lt;/elem&gt;&lt;elem m_fUsage=&quot;2.74232835925096370000E+000&quot;&gt;&lt;m_msothmcolidx val=&quot;0&quot;/&gt;&lt;m_rgb r=&quot;4b&quot; g=&quot;55&quot; b=&quot;64&quot;/&gt;&lt;m_ppcolschidx tagver0=&quot;23004&quot; tagname0=&quot;m_ppcolschidxUNRECOGNIZED&quot; val=&quot;0&quot;/&gt;&lt;m_nBrightness val=&quot;0&quot;/&gt;&lt;/elem&gt;&lt;elem m_fUsage=&quot;1.00000000000000000000E+000&quot;&gt;&lt;m_msothmcolidx val=&quot;0&quot;/&gt;&lt;m_rgb r=&quot;74&quot; g=&quot;c4&quot; b=&quot;ef&quot;/&gt;&lt;m_ppcolschidx tagver0=&quot;23004&quot; tagname0=&quot;m_ppcolschidxUNRECOGNIZED&quot; val=&quot;0&quot;/&gt;&lt;m_nBrightness val=&quot;0&quot;/&gt;&lt;/elem&gt;&lt;elem m_fUsage=&quot;9.71275175958159150000E-001&quot;&gt;&lt;m_msothmcolidx val=&quot;0&quot;/&gt;&lt;m_rgb r=&quot;38&quot; g=&quot;40&quot; b=&quot;4b&quot;/&gt;&lt;m_ppcolschidx tagver0=&quot;23004&quot; tagname0=&quot;m_ppcolschidxUNRECOGNIZED&quot; val=&quot;0&quot;/&gt;&lt;m_nBrightness val=&quot;0&quot;/&gt;&lt;/elem&gt;&lt;elem m_fUsage=&quot;1.85302018885184190000E-001&quot;&gt;&lt;m_msothmcolidx val=&quot;0&quot;/&gt;&lt;m_rgb r=&quot;38&quot; g=&quot;4a&quot; b=&quot;40&quot;/&gt;&lt;m_ppcolschidx tagver0=&quot;23004&quot; tagname0=&quot;m_ppcolschidxUNRECOGNIZED&quot; val=&quot;0&quot;/&gt;&lt;m_nBrightness val=&quot;0&quot;/&gt;&lt;/elem&gt;&lt;elem m_fUsage=&quot;1.21576654590569360000E-001&quot;&gt;&lt;m_msothmcolidx val=&quot;0&quot;/&gt;&lt;m_rgb r=&quot;d9&quot; g=&quot;de&quot; b=&quot;e8&quot;/&gt;&lt;m_ppcolschidx tagver0=&quot;23004&quot; tagname0=&quot;m_ppcolschidxUNRECOGNIZED&quot; val=&quot;0&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60229_1150_Master_16 9_DE">
  <a:themeElements>
    <a:clrScheme name="thyssenkrupp">
      <a:dk1>
        <a:srgbClr val="4B5564"/>
      </a:dk1>
      <a:lt1>
        <a:srgbClr val="FFFFFF"/>
      </a:lt1>
      <a:dk2>
        <a:srgbClr val="B0BAC4"/>
      </a:dk2>
      <a:lt2>
        <a:srgbClr val="78879B"/>
      </a:lt2>
      <a:accent1>
        <a:srgbClr val="D9DEE8"/>
      </a:accent1>
      <a:accent2>
        <a:srgbClr val="003C7D"/>
      </a:accent2>
      <a:accent3>
        <a:srgbClr val="0078DC"/>
      </a:accent3>
      <a:accent4>
        <a:srgbClr val="74C4EF"/>
      </a:accent4>
      <a:accent5>
        <a:srgbClr val="00A0F5"/>
      </a:accent5>
      <a:accent6>
        <a:srgbClr val="FFB400"/>
      </a:accent6>
      <a:hlink>
        <a:srgbClr val="4B5564"/>
      </a:hlink>
      <a:folHlink>
        <a:srgbClr val="9FAAB8"/>
      </a:folHlink>
    </a:clrScheme>
    <a:fontScheme name="TK_neu">
      <a:majorFont>
        <a:latin typeface="TKTypeBold"/>
        <a:ea typeface=""/>
        <a:cs typeface=""/>
      </a:majorFont>
      <a:minorFont>
        <a:latin typeface="TKTypeMediu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spcBef>
            <a:spcPts val="600"/>
          </a:spcBef>
          <a:spcAft>
            <a:spcPts val="0"/>
          </a:spcAft>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90000"/>
          </a:lnSpc>
          <a:spcBef>
            <a:spcPts val="600"/>
          </a:spcBef>
          <a:spcAft>
            <a:spcPts val="0"/>
          </a:spcAft>
          <a:defRPr sz="1600" dirty="0"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EF8F6D84A5377846BEBF55FDA9F62F67" ma:contentTypeVersion="13" ma:contentTypeDescription="Ein neues Dokument erstellen." ma:contentTypeScope="" ma:versionID="2ffd11424d0f98fcde2cd8e2aa133963">
  <xsd:schema xmlns:xsd="http://www.w3.org/2001/XMLSchema" xmlns:xs="http://www.w3.org/2001/XMLSchema" xmlns:p="http://schemas.microsoft.com/office/2006/metadata/properties" xmlns:ns3="d34349a2-5659-4acf-994c-0634f4141c5b" xmlns:ns4="c872c36d-7e62-4605-a9de-417018b1ae76" targetNamespace="http://schemas.microsoft.com/office/2006/metadata/properties" ma:root="true" ma:fieldsID="cffa5b5f98a9f2dd6050cdaba04d6653" ns3:_="" ns4:_="">
    <xsd:import namespace="d34349a2-5659-4acf-994c-0634f4141c5b"/>
    <xsd:import namespace="c872c36d-7e62-4605-a9de-417018b1ae7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4349a2-5659-4acf-994c-0634f4141c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872c36d-7e62-4605-a9de-417018b1ae76" elementFormDefault="qualified">
    <xsd:import namespace="http://schemas.microsoft.com/office/2006/documentManagement/types"/>
    <xsd:import namespace="http://schemas.microsoft.com/office/infopath/2007/PartnerControls"/>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element name="SharingHintHash" ma:index="18"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A9261D-9471-4E39-AA74-B5CEA88EE775}">
  <ds:schemaRefs>
    <ds:schemaRef ds:uri="http://purl.org/dc/terms/"/>
    <ds:schemaRef ds:uri="http://schemas.openxmlformats.org/package/2006/metadata/core-properties"/>
    <ds:schemaRef ds:uri="http://purl.org/dc/dcmitype/"/>
    <ds:schemaRef ds:uri="http://schemas.microsoft.com/office/2006/documentManagement/types"/>
    <ds:schemaRef ds:uri="d34349a2-5659-4acf-994c-0634f4141c5b"/>
    <ds:schemaRef ds:uri="http://purl.org/dc/elements/1.1/"/>
    <ds:schemaRef ds:uri="http://schemas.microsoft.com/office/2006/metadata/properties"/>
    <ds:schemaRef ds:uri="http://schemas.microsoft.com/office/infopath/2007/PartnerControls"/>
    <ds:schemaRef ds:uri="c872c36d-7e62-4605-a9de-417018b1ae76"/>
    <ds:schemaRef ds:uri="http://www.w3.org/XML/1998/namespace"/>
  </ds:schemaRefs>
</ds:datastoreItem>
</file>

<file path=customXml/itemProps2.xml><?xml version="1.0" encoding="utf-8"?>
<ds:datastoreItem xmlns:ds="http://schemas.openxmlformats.org/officeDocument/2006/customXml" ds:itemID="{AC3B176A-9C9B-4FB0-ADE4-A237E179A478}">
  <ds:schemaRefs>
    <ds:schemaRef ds:uri="http://schemas.microsoft.com/sharepoint/v3/contenttype/forms"/>
  </ds:schemaRefs>
</ds:datastoreItem>
</file>

<file path=customXml/itemProps3.xml><?xml version="1.0" encoding="utf-8"?>
<ds:datastoreItem xmlns:ds="http://schemas.openxmlformats.org/officeDocument/2006/customXml" ds:itemID="{F2A8D68E-5490-4B18-8C49-1211769EAD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4349a2-5659-4acf-994c-0634f4141c5b"/>
    <ds:schemaRef ds:uri="c872c36d-7e62-4605-a9de-417018b1ae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Master_16 9_DE</Template>
  <TotalTime>0</TotalTime>
  <Words>2416</Words>
  <Application>Microsoft Office PowerPoint</Application>
  <PresentationFormat>Breitbild</PresentationFormat>
  <Paragraphs>277</Paragraphs>
  <Slides>38</Slides>
  <Notes>16</Notes>
  <HiddenSlides>0</HiddenSlides>
  <MMClips>0</MMClips>
  <ScaleCrop>false</ScaleCrop>
  <HeadingPairs>
    <vt:vector size="8" baseType="variant">
      <vt:variant>
        <vt:lpstr>Verwendete Schriftarten</vt:lpstr>
      </vt:variant>
      <vt:variant>
        <vt:i4>12</vt:i4>
      </vt:variant>
      <vt:variant>
        <vt:lpstr>Design</vt:lpstr>
      </vt:variant>
      <vt:variant>
        <vt:i4>1</vt:i4>
      </vt:variant>
      <vt:variant>
        <vt:lpstr>Eingebettete OLE-Server</vt:lpstr>
      </vt:variant>
      <vt:variant>
        <vt:i4>1</vt:i4>
      </vt:variant>
      <vt:variant>
        <vt:lpstr>Folientitel</vt:lpstr>
      </vt:variant>
      <vt:variant>
        <vt:i4>38</vt:i4>
      </vt:variant>
    </vt:vector>
  </HeadingPairs>
  <TitlesOfParts>
    <vt:vector size="52" baseType="lpstr">
      <vt:lpstr>Arial</vt:lpstr>
      <vt:lpstr>Arial Unicode MS</vt:lpstr>
      <vt:lpstr>Calibri</vt:lpstr>
      <vt:lpstr>Segoe UI</vt:lpstr>
      <vt:lpstr>Segoe UI Light</vt:lpstr>
      <vt:lpstr>Segoe UI Semibold</vt:lpstr>
      <vt:lpstr>Segoe UI Semilight</vt:lpstr>
      <vt:lpstr>segoe-ui_bold</vt:lpstr>
      <vt:lpstr>segoe-ui_normal</vt:lpstr>
      <vt:lpstr>segoe-ui_semibold</vt:lpstr>
      <vt:lpstr>TKTypeMedium</vt:lpstr>
      <vt:lpstr>Wingdings</vt:lpstr>
      <vt:lpstr>160229_1150_Master_16 9_DE</vt:lpstr>
      <vt:lpstr>think-cell Folie</vt:lpstr>
      <vt:lpstr>Introduction to Powerapps </vt:lpstr>
      <vt:lpstr>Contents  </vt:lpstr>
      <vt:lpstr>PowerPoint-Präsentation</vt:lpstr>
      <vt:lpstr>PowerPoint-Präsentation</vt:lpstr>
      <vt:lpstr>Focus on Canvas Apps</vt:lpstr>
      <vt:lpstr>Easy Authoring</vt:lpstr>
      <vt:lpstr>Cloud and on-premises connectivity </vt:lpstr>
      <vt:lpstr>Enterprise-grade management and control</vt:lpstr>
      <vt:lpstr>Amplify professional developer productivity</vt:lpstr>
      <vt:lpstr>Key concepts</vt:lpstr>
      <vt:lpstr>PowerApps Maker Portal [https://web.powerapps.com/] </vt:lpstr>
      <vt:lpstr>PowerApps Studio for the Web [https://create.powerapps.com/] </vt:lpstr>
      <vt:lpstr>PowerApps Studio parts</vt:lpstr>
      <vt:lpstr>PowerApps Mobile (Player)</vt:lpstr>
      <vt:lpstr>Dynamics 365 Home page [https://home.dynamics.com]</vt:lpstr>
      <vt:lpstr>PowerApps Admin Center [https://admin.powerapps.com]  </vt:lpstr>
      <vt:lpstr>PowerApps Studio</vt:lpstr>
      <vt:lpstr>PowerPoint-Präsentation</vt:lpstr>
      <vt:lpstr>Gallery</vt:lpstr>
      <vt:lpstr>Model-driven apps </vt:lpstr>
      <vt:lpstr>PowerPoint-Präsentation</vt:lpstr>
      <vt:lpstr>PowerPoint-Präsentation</vt:lpstr>
      <vt:lpstr>Component-focused approach to app development</vt:lpstr>
      <vt:lpstr>Business Process Flow</vt:lpstr>
      <vt:lpstr>Server Side Logic</vt:lpstr>
      <vt:lpstr>Developer Capabilities</vt:lpstr>
      <vt:lpstr>Canvas apps and Model-driven apps are complementary to each other</vt:lpstr>
      <vt:lpstr>PowerApps Maker Portal [https://web.powerapps.com/] </vt:lpstr>
      <vt:lpstr>Model-driven app components - Data</vt:lpstr>
      <vt:lpstr>PowerPoint-Präsentation</vt:lpstr>
      <vt:lpstr>Model-driven app components - UI</vt:lpstr>
      <vt:lpstr>PowerPoint-Präsentation</vt:lpstr>
      <vt:lpstr>Model-driven app components - Logic</vt:lpstr>
      <vt:lpstr>PowerPoint-Präsentation</vt:lpstr>
      <vt:lpstr>Model-driven app components - Visualizations</vt:lpstr>
      <vt:lpstr>PowerPoint-Präsentation</vt:lpstr>
      <vt:lpstr>Advanced Model-driven app making</vt:lpstr>
      <vt:lpstr>Demo</vt:lpstr>
    </vt:vector>
  </TitlesOfParts>
  <Company>thyssenkrupp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Journal Sicherheitsrelevante Ereignisse</dc:title>
  <dc:creator>Kalakonda, Nithish</dc:creator>
  <cp:lastModifiedBy>Kalakonda, Nithish</cp:lastModifiedBy>
  <cp:revision>31</cp:revision>
  <dcterms:created xsi:type="dcterms:W3CDTF">2022-03-04T09:14:56Z</dcterms:created>
  <dcterms:modified xsi:type="dcterms:W3CDTF">2022-06-09T07:37:18Z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0x010100EF8F6D84A5377846BEBF55FDA9F62F67</vt:lpwstr>
  </property>
</Properties>
</file>